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f" ContentType="image/tiff"/>
  <Default Extension="gif" ContentType="image/gif"/>
  <Default Extension="vml" ContentType="application/vnd.openxmlformats-officedocument.vmlDrawing"/>
  <Override PartName="/ppt/presentation.xml" ContentType="application/vnd.openxmlformats-officedocument.presentationml.presentation.main+xml"/>
  <Override PartName="/ppt/slides/slide3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12.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324" r:id="rId2"/>
    <p:sldId id="269" r:id="rId3"/>
    <p:sldId id="261" r:id="rId4"/>
    <p:sldId id="332" r:id="rId5"/>
    <p:sldId id="334" r:id="rId6"/>
    <p:sldId id="317" r:id="rId7"/>
    <p:sldId id="344" r:id="rId8"/>
    <p:sldId id="340" r:id="rId9"/>
    <p:sldId id="342" r:id="rId10"/>
    <p:sldId id="343" r:id="rId11"/>
    <p:sldId id="330" r:id="rId12"/>
    <p:sldId id="331" r:id="rId13"/>
    <p:sldId id="346" r:id="rId14"/>
    <p:sldId id="347" r:id="rId15"/>
    <p:sldId id="348" r:id="rId16"/>
    <p:sldId id="349" r:id="rId17"/>
    <p:sldId id="350" r:id="rId18"/>
    <p:sldId id="351" r:id="rId19"/>
    <p:sldId id="352" r:id="rId20"/>
    <p:sldId id="353" r:id="rId21"/>
    <p:sldId id="355" r:id="rId22"/>
    <p:sldId id="354" r:id="rId23"/>
    <p:sldId id="356" r:id="rId24"/>
    <p:sldId id="357" r:id="rId25"/>
    <p:sldId id="358" r:id="rId26"/>
    <p:sldId id="360" r:id="rId27"/>
    <p:sldId id="361" r:id="rId28"/>
    <p:sldId id="362" r:id="rId29"/>
    <p:sldId id="363" r:id="rId30"/>
    <p:sldId id="345" r:id="rId31"/>
    <p:sldId id="328" r:id="rId32"/>
    <p:sldId id="327" r:id="rId33"/>
    <p:sldId id="364" r:id="rId34"/>
    <p:sldId id="329" r:id="rId35"/>
    <p:sldId id="338" r:id="rId36"/>
    <p:sldId id="300" r:id="rId37"/>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21"/>
    <p:restoredTop sz="94682"/>
  </p:normalViewPr>
  <p:slideViewPr>
    <p:cSldViewPr snapToGrid="0" snapToObjects="1">
      <p:cViewPr varScale="1">
        <p:scale>
          <a:sx n="86" d="100"/>
          <a:sy n="86" d="100"/>
        </p:scale>
        <p:origin x="888" y="5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45"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A31FB7-D13B-2A41-8C8A-67D440B96455}" type="datetimeFigureOut">
              <a:rPr lang="en-US" smtClean="0"/>
              <a:t>10/17/2017</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4871C7-0B5E-1C48-9355-C5C96DE5D485}" type="slidenum">
              <a:rPr lang="en-US" smtClean="0"/>
              <a:t>‹Nº›</a:t>
            </a:fld>
            <a:endParaRPr lang="en-US"/>
          </a:p>
        </p:txBody>
      </p:sp>
    </p:spTree>
    <p:extLst>
      <p:ext uri="{BB962C8B-B14F-4D97-AF65-F5344CB8AC3E}">
        <p14:creationId xmlns:p14="http://schemas.microsoft.com/office/powerpoint/2010/main" val="1029959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35B911-01B1-7540-A19E-7A8E5AF6880D}"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D991D-9587-C241-A5B8-12B7F4FD8E81}" type="slidenum">
              <a:rPr lang="en-US" smtClean="0"/>
              <a:t>‹Nº›</a:t>
            </a:fld>
            <a:endParaRPr lang="en-US"/>
          </a:p>
        </p:txBody>
      </p:sp>
      <p:pic>
        <p:nvPicPr>
          <p:cNvPr id="7" name="Imagen 11" descr="Logo-BTS.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27000"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40465" y="120440"/>
            <a:ext cx="1659515" cy="60346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35B911-01B1-7540-A19E-7A8E5AF6880D}"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35B911-01B1-7540-A19E-7A8E5AF6880D}"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35B911-01B1-7540-A19E-7A8E5AF6880D}"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35B911-01B1-7540-A19E-7A8E5AF6880D}"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35B911-01B1-7540-A19E-7A8E5AF6880D}"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35B911-01B1-7540-A19E-7A8E5AF6880D}" type="datetimeFigureOut">
              <a:rPr lang="en-US" smtClean="0"/>
              <a:t>10/17/2017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35B911-01B1-7540-A19E-7A8E5AF6880D}" type="datetimeFigureOut">
              <a:rPr lang="en-US" smtClean="0"/>
              <a:t>10/17/2017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35B911-01B1-7540-A19E-7A8E5AF6880D}" type="datetimeFigureOut">
              <a:rPr lang="en-US" smtClean="0"/>
              <a:t>10/17/2017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35B911-01B1-7540-A19E-7A8E5AF6880D}"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35B911-01B1-7540-A19E-7A8E5AF6880D}"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35B911-01B1-7540-A19E-7A8E5AF6880D}" type="datetimeFigureOut">
              <a:rPr lang="en-US" smtClean="0"/>
              <a:t>10/17/2017</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4D991D-9587-C241-A5B8-12B7F4FD8E81}" type="slidenum">
              <a:rPr lang="en-US" smtClean="0"/>
              <a:t>‹Nº›</a:t>
            </a:fld>
            <a:endParaRPr lang="en-US"/>
          </a:p>
        </p:txBody>
      </p:sp>
    </p:spTree>
    <p:extLst>
      <p:ext uri="{BB962C8B-B14F-4D97-AF65-F5344CB8AC3E}">
        <p14:creationId xmlns:p14="http://schemas.microsoft.com/office/powerpoint/2010/main" val="12679107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tiff"/></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7.png"/><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33.png"/><Relationship Id="rId4" Type="http://schemas.openxmlformats.org/officeDocument/2006/relationships/image" Target="../media/image6.jpeg"/></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github.com/FGutierresBTS/BTS_MasterInBigData.gi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hyperlink" Target="https://github.com/FGutierresBTS/BTS_MasterInBigData.git" TargetMode="External"/><Relationship Id="rId4" Type="http://schemas.openxmlformats.org/officeDocument/2006/relationships/hyperlink" Target="http://www-bcf.usc.edu/~gareth/ISL/Advertising.csv"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hyperlink" Target="https://github.com/FGutierresBTS/BTS_MasterInBigData.git" TargetMode="External"/><Relationship Id="rId4" Type="http://schemas.openxmlformats.org/officeDocument/2006/relationships/hyperlink" Target="https://www.europeandataportal.eu/data/en/dataset/http---datos-gob-es-catalogo-a12002994-indicadores-de-fecundidad"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github.com/FGutierresBTS/BTS_MasterInBigData.git"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65126" y="1917701"/>
            <a:ext cx="9159875" cy="2828925"/>
          </a:xfrm>
          <a:prstGeom prst="rect">
            <a:avLst/>
          </a:prstGeom>
          <a:solidFill>
            <a:srgbClr val="00B4F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533400">
              <a:defRPr/>
            </a:pPr>
            <a:r>
              <a:rPr lang="en-US" sz="4800" b="1" dirty="0" smtClean="0">
                <a:solidFill>
                  <a:srgbClr val="FFFFFF"/>
                </a:solidFill>
                <a:latin typeface="Arial" panose="020B0604020202020204" pitchFamily="34" charset="0"/>
                <a:cs typeface="Arial" panose="020B0604020202020204" pitchFamily="34" charset="0"/>
              </a:rPr>
              <a:t>Data Science </a:t>
            </a:r>
          </a:p>
          <a:p>
            <a:pPr marL="533400">
              <a:defRPr/>
            </a:pPr>
            <a:r>
              <a:rPr lang="en-US" sz="4800" b="1" dirty="0" smtClean="0">
                <a:solidFill>
                  <a:srgbClr val="FFFFFF"/>
                </a:solidFill>
                <a:latin typeface="Arial" panose="020B0604020202020204" pitchFamily="34" charset="0"/>
                <a:cs typeface="Arial" panose="020B0604020202020204" pitchFamily="34" charset="0"/>
              </a:rPr>
              <a:t>Foundations</a:t>
            </a:r>
            <a:endParaRPr lang="en-US" sz="4800" b="1" dirty="0">
              <a:solidFill>
                <a:srgbClr val="FFFFFF"/>
              </a:solidFill>
              <a:latin typeface="Arial" panose="020B0604020202020204" pitchFamily="34" charset="0"/>
              <a:cs typeface="Arial" panose="020B0604020202020204" pitchFamily="34" charset="0"/>
            </a:endParaRPr>
          </a:p>
        </p:txBody>
      </p:sp>
      <p:sp>
        <p:nvSpPr>
          <p:cNvPr id="4" name="TextBox 3"/>
          <p:cNvSpPr txBox="1"/>
          <p:nvPr/>
        </p:nvSpPr>
        <p:spPr>
          <a:xfrm>
            <a:off x="927100" y="4273999"/>
            <a:ext cx="501343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ea typeface="Avenir Book" charset="0"/>
                <a:cs typeface="Arial" panose="020B0604020202020204" pitchFamily="34" charset="0"/>
              </a:rPr>
              <a:t>Master in Big Data Solutions 2017-2018</a:t>
            </a:r>
          </a:p>
        </p:txBody>
      </p:sp>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07768" y="2732881"/>
            <a:ext cx="1198563" cy="1198563"/>
          </a:xfrm>
          <a:prstGeom prst="rect">
            <a:avLst/>
          </a:prstGeom>
        </p:spPr>
      </p:pic>
      <p:grpSp>
        <p:nvGrpSpPr>
          <p:cNvPr id="7" name="Group 6"/>
          <p:cNvGrpSpPr/>
          <p:nvPr/>
        </p:nvGrpSpPr>
        <p:grpSpPr>
          <a:xfrm>
            <a:off x="3934054" y="6370075"/>
            <a:ext cx="2138727" cy="246221"/>
            <a:chOff x="3491134" y="6101329"/>
            <a:chExt cx="2138727" cy="246221"/>
          </a:xfrm>
        </p:grpSpPr>
        <p:pic>
          <p:nvPicPr>
            <p:cNvPr id="2" name="Picture 1"/>
            <p:cNvPicPr>
              <a:picLocks noChangeAspect="1"/>
            </p:cNvPicPr>
            <p:nvPr/>
          </p:nvPicPr>
          <p:blipFill>
            <a:blip r:embed="rId4"/>
            <a:stretch>
              <a:fillRect/>
            </a:stretch>
          </p:blipFill>
          <p:spPr>
            <a:xfrm>
              <a:off x="3506673" y="6138552"/>
              <a:ext cx="167984" cy="167984"/>
            </a:xfrm>
            <a:prstGeom prst="rect">
              <a:avLst/>
            </a:prstGeom>
          </p:spPr>
        </p:pic>
        <p:sp>
          <p:nvSpPr>
            <p:cNvPr id="3" name="TextBox 2"/>
            <p:cNvSpPr txBox="1"/>
            <p:nvPr/>
          </p:nvSpPr>
          <p:spPr>
            <a:xfrm>
              <a:off x="3491134" y="6101329"/>
              <a:ext cx="2138727" cy="246221"/>
            </a:xfrm>
            <a:prstGeom prst="rect">
              <a:avLst/>
            </a:prstGeom>
            <a:noFill/>
          </p:spPr>
          <p:txBody>
            <a:bodyPr wrap="none" rtlCol="0">
              <a:spAutoFit/>
            </a:bodyPr>
            <a:lstStyle/>
            <a:p>
              <a:pPr algn="ctr"/>
              <a:r>
                <a:rPr lang="en-US" sz="1000" dirty="0">
                  <a:latin typeface="Avenir Book" charset="0"/>
                  <a:ea typeface="Avenir Book" charset="0"/>
                  <a:cs typeface="Avenir Book" charset="0"/>
                </a:rPr>
                <a:t>Barcelona Technology School S.L.</a:t>
              </a:r>
            </a:p>
          </p:txBody>
        </p:sp>
      </p:grpSp>
      <p:pic>
        <p:nvPicPr>
          <p:cNvPr id="11" name="Picture 2" descr="C:\Users\jordi.selles\Desktop\logo_EURECAT_Alta.jpg">
            <a:extLst>
              <a:ext uri="{FF2B5EF4-FFF2-40B4-BE49-F238E27FC236}">
                <a16:creationId xmlns:a16="http://schemas.microsoft.com/office/drawing/2014/main" xmlns="" id="{586967E9-ED6B-407D-B660-20DD4CFA00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13" name="2 CuadroTexto"/>
          <p:cNvSpPr txBox="1"/>
          <p:nvPr/>
        </p:nvSpPr>
        <p:spPr>
          <a:xfrm>
            <a:off x="6538546" y="5274140"/>
            <a:ext cx="2074437" cy="646331"/>
          </a:xfrm>
          <a:prstGeom prst="rect">
            <a:avLst/>
          </a:prstGeom>
          <a:noFill/>
        </p:spPr>
        <p:txBody>
          <a:bodyPr wrap="square" rtlCol="0">
            <a:spAutoFit/>
          </a:bodyPr>
          <a:lstStyle/>
          <a:p>
            <a:pPr>
              <a:lnSpc>
                <a:spcPct val="150000"/>
              </a:lnSpc>
            </a:pPr>
            <a:r>
              <a:rPr lang="en-GB" sz="1200" dirty="0">
                <a:latin typeface="Arial" panose="020B0604020202020204" pitchFamily="34" charset="0"/>
                <a:cs typeface="Arial" panose="020B0604020202020204" pitchFamily="34" charset="0"/>
              </a:rPr>
              <a:t>Liana </a:t>
            </a:r>
            <a:r>
              <a:rPr lang="en-GB" sz="1200" dirty="0" err="1">
                <a:latin typeface="Arial" panose="020B0604020202020204" pitchFamily="34" charset="0"/>
                <a:cs typeface="Arial" panose="020B0604020202020204" pitchFamily="34" charset="0"/>
              </a:rPr>
              <a:t>Napalkova</a:t>
            </a:r>
            <a:endParaRPr lang="en-GB" sz="1200" dirty="0">
              <a:latin typeface="Arial" panose="020B0604020202020204" pitchFamily="34" charset="0"/>
              <a:cs typeface="Arial" panose="020B0604020202020204" pitchFamily="34" charset="0"/>
            </a:endParaRPr>
          </a:p>
          <a:p>
            <a:pPr>
              <a:lnSpc>
                <a:spcPct val="150000"/>
              </a:lnSpc>
            </a:pPr>
            <a:r>
              <a:rPr lang="en-GB" sz="1200" dirty="0" err="1">
                <a:latin typeface="Arial" panose="020B0604020202020204" pitchFamily="34" charset="0"/>
                <a:cs typeface="Arial" panose="020B0604020202020204" pitchFamily="34" charset="0"/>
              </a:rPr>
              <a:t>liana.napalkova@bts.tech</a:t>
            </a:r>
            <a:endParaRPr lang="en-GB" sz="1200" i="1" dirty="0"/>
          </a:p>
        </p:txBody>
      </p:sp>
      <p:sp>
        <p:nvSpPr>
          <p:cNvPr id="15" name="2 CuadroTexto">
            <a:extLst>
              <a:ext uri="{FF2B5EF4-FFF2-40B4-BE49-F238E27FC236}">
                <a16:creationId xmlns="" xmlns:a16="http://schemas.microsoft.com/office/drawing/2014/main" id="{4F369697-B90A-4820-93BB-D114F9495318}"/>
              </a:ext>
            </a:extLst>
          </p:cNvPr>
          <p:cNvSpPr txBox="1"/>
          <p:nvPr/>
        </p:nvSpPr>
        <p:spPr>
          <a:xfrm>
            <a:off x="3606049" y="5274140"/>
            <a:ext cx="2074437" cy="646331"/>
          </a:xfrm>
          <a:prstGeom prst="rect">
            <a:avLst/>
          </a:prstGeom>
          <a:noFill/>
        </p:spPr>
        <p:txBody>
          <a:bodyPr wrap="square" rtlCol="0">
            <a:spAutoFit/>
          </a:bodyPr>
          <a:lstStyle/>
          <a:p>
            <a:pPr>
              <a:lnSpc>
                <a:spcPct val="150000"/>
              </a:lnSpc>
            </a:pPr>
            <a:r>
              <a:rPr lang="en-GB" sz="1200" dirty="0">
                <a:latin typeface="Arial" panose="020B0604020202020204" pitchFamily="34" charset="0"/>
                <a:cs typeface="Arial" panose="020B0604020202020204" pitchFamily="34" charset="0"/>
              </a:rPr>
              <a:t>Ludovico </a:t>
            </a:r>
            <a:r>
              <a:rPr lang="en-GB" sz="1200" dirty="0" err="1">
                <a:latin typeface="Arial" panose="020B0604020202020204" pitchFamily="34" charset="0"/>
                <a:cs typeface="Arial" panose="020B0604020202020204" pitchFamily="34" charset="0"/>
              </a:rPr>
              <a:t>Boratto</a:t>
            </a:r>
            <a:endParaRPr lang="en-GB" sz="1200" dirty="0">
              <a:latin typeface="Arial" panose="020B0604020202020204" pitchFamily="34" charset="0"/>
              <a:cs typeface="Arial" panose="020B0604020202020204" pitchFamily="34" charset="0"/>
            </a:endParaRPr>
          </a:p>
          <a:p>
            <a:pPr>
              <a:lnSpc>
                <a:spcPct val="150000"/>
              </a:lnSpc>
            </a:pPr>
            <a:r>
              <a:rPr lang="en-GB" sz="1200" dirty="0" err="1">
                <a:latin typeface="Arial" panose="020B0604020202020204" pitchFamily="34" charset="0"/>
                <a:cs typeface="Arial" panose="020B0604020202020204" pitchFamily="34" charset="0"/>
              </a:rPr>
              <a:t>ludovico.boratto@bts.tech</a:t>
            </a:r>
            <a:endParaRPr lang="en-GB" sz="1200" i="1" dirty="0"/>
          </a:p>
        </p:txBody>
      </p:sp>
      <p:sp>
        <p:nvSpPr>
          <p:cNvPr id="16" name="2 CuadroTexto">
            <a:extLst>
              <a:ext uri="{FF2B5EF4-FFF2-40B4-BE49-F238E27FC236}">
                <a16:creationId xmlns="" xmlns:a16="http://schemas.microsoft.com/office/drawing/2014/main" id="{0423868D-E838-4B12-A266-CA69C00C4C0F}"/>
              </a:ext>
            </a:extLst>
          </p:cNvPr>
          <p:cNvSpPr txBox="1"/>
          <p:nvPr/>
        </p:nvSpPr>
        <p:spPr>
          <a:xfrm>
            <a:off x="584771" y="5274139"/>
            <a:ext cx="2336611" cy="646331"/>
          </a:xfrm>
          <a:prstGeom prst="rect">
            <a:avLst/>
          </a:prstGeom>
          <a:noFill/>
        </p:spPr>
        <p:txBody>
          <a:bodyPr wrap="square" rtlCol="0">
            <a:spAutoFit/>
          </a:bodyPr>
          <a:lstStyle/>
          <a:p>
            <a:pPr>
              <a:lnSpc>
                <a:spcPct val="150000"/>
              </a:lnSpc>
            </a:pPr>
            <a:r>
              <a:rPr lang="en-GB" sz="1200" dirty="0">
                <a:latin typeface="Arial" panose="020B0604020202020204" pitchFamily="34" charset="0"/>
                <a:cs typeface="Arial" panose="020B0604020202020204" pitchFamily="34" charset="0"/>
              </a:rPr>
              <a:t>Francisco </a:t>
            </a:r>
            <a:r>
              <a:rPr lang="en-GB" sz="1200" dirty="0" smtClean="0">
                <a:latin typeface="Arial" panose="020B0604020202020204" pitchFamily="34" charset="0"/>
                <a:cs typeface="Arial" panose="020B0604020202020204" pitchFamily="34" charset="0"/>
              </a:rPr>
              <a:t>Gutierres</a:t>
            </a:r>
            <a:endParaRPr lang="en-GB" sz="1200" dirty="0">
              <a:latin typeface="Arial" panose="020B0604020202020204" pitchFamily="34" charset="0"/>
              <a:cs typeface="Arial" panose="020B0604020202020204" pitchFamily="34" charset="0"/>
            </a:endParaRPr>
          </a:p>
          <a:p>
            <a:pPr>
              <a:lnSpc>
                <a:spcPct val="150000"/>
              </a:lnSpc>
            </a:pPr>
            <a:r>
              <a:rPr lang="en-GB" sz="1200" dirty="0" err="1">
                <a:latin typeface="Arial" panose="020B0604020202020204" pitchFamily="34" charset="0"/>
                <a:cs typeface="Arial" panose="020B0604020202020204" pitchFamily="34" charset="0"/>
              </a:rPr>
              <a:t>francisco.gutierres@bts.tech</a:t>
            </a:r>
            <a:endParaRPr lang="en-GB" sz="1200" i="1" dirty="0"/>
          </a:p>
        </p:txBody>
      </p:sp>
    </p:spTree>
    <p:extLst>
      <p:ext uri="{BB962C8B-B14F-4D97-AF65-F5344CB8AC3E}">
        <p14:creationId xmlns:p14="http://schemas.microsoft.com/office/powerpoint/2010/main" val="28595206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4365993" y="975698"/>
            <a:ext cx="1184940" cy="646331"/>
          </a:xfrm>
          <a:prstGeom prst="rect">
            <a:avLst/>
          </a:prstGeom>
          <a:noFill/>
        </p:spPr>
        <p:txBody>
          <a:bodyPr wrap="none" rtlCol="0">
            <a:spAutoFit/>
          </a:bodyPr>
          <a:lstStyle/>
          <a:p>
            <a:pPr algn="ctr"/>
            <a:r>
              <a:rPr lang="en-US" sz="3600" b="1" dirty="0" smtClean="0">
                <a:latin typeface="Arial" charset="0"/>
                <a:ea typeface="Arial" charset="0"/>
                <a:cs typeface="Arial" charset="0"/>
              </a:rPr>
              <a:t>Data</a:t>
            </a:r>
            <a:endParaRPr lang="en-US" sz="3600" b="1" dirty="0">
              <a:latin typeface="Arial" charset="0"/>
              <a:ea typeface="Arial" charset="0"/>
              <a:cs typeface="Arial" charset="0"/>
            </a:endParaRPr>
          </a:p>
        </p:txBody>
      </p:sp>
      <p:pic>
        <p:nvPicPr>
          <p:cNvPr id="38" name="Imagen 11" descr="Logo-BTS.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7000"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127000" y="1873827"/>
            <a:ext cx="9665069" cy="4167295"/>
          </a:xfrm>
          <a:prstGeom prst="rect">
            <a:avLst/>
          </a:prstGeom>
          <a:noFill/>
        </p:spPr>
        <p:txBody>
          <a:bodyPr wrap="square" rtlCol="0">
            <a:spAutoFit/>
          </a:bodyPr>
          <a:lstStyle/>
          <a:p>
            <a:pPr marL="914400" lvl="1" indent="-457200">
              <a:lnSpc>
                <a:spcPct val="80000"/>
              </a:lnSpc>
              <a:buFont typeface="Courier New" panose="02070309020205020404" pitchFamily="49" charset="0"/>
              <a:buChar char="o"/>
            </a:pPr>
            <a:r>
              <a:rPr lang="en-US" altLang="es-ES" sz="3200" b="1" dirty="0" smtClean="0">
                <a:solidFill>
                  <a:srgbClr val="00B4F1"/>
                </a:solidFill>
              </a:rPr>
              <a:t>Two </a:t>
            </a:r>
            <a:r>
              <a:rPr lang="en-US" altLang="es-ES" sz="3200" b="1" dirty="0">
                <a:solidFill>
                  <a:srgbClr val="00B4F1"/>
                </a:solidFill>
              </a:rPr>
              <a:t>major categories of </a:t>
            </a:r>
            <a:r>
              <a:rPr lang="en-US" altLang="es-ES" sz="3200" b="1" dirty="0" smtClean="0">
                <a:solidFill>
                  <a:srgbClr val="00B4F1"/>
                </a:solidFill>
              </a:rPr>
              <a:t>data: </a:t>
            </a:r>
            <a:endParaRPr lang="en-US" altLang="es-ES" sz="3200" b="1" dirty="0">
              <a:solidFill>
                <a:srgbClr val="00B4F1"/>
              </a:solidFill>
            </a:endParaRPr>
          </a:p>
          <a:p>
            <a:pPr marL="1200150" lvl="2" indent="-285750">
              <a:lnSpc>
                <a:spcPct val="90000"/>
              </a:lnSpc>
              <a:buFont typeface="Wingdings" panose="05000000000000000000" pitchFamily="2" charset="2"/>
              <a:buChar char="ü"/>
            </a:pPr>
            <a:r>
              <a:rPr lang="en-US" altLang="es-ES" sz="2400" dirty="0" smtClean="0"/>
              <a:t>qualitative/categorical - things </a:t>
            </a:r>
            <a:r>
              <a:rPr lang="en-US" altLang="es-ES" sz="2400" dirty="0"/>
              <a:t>that aren't numbers. Whether you're married or single, live in Barcelona or Madrid, or have blue eyes or brown eyes</a:t>
            </a:r>
            <a:r>
              <a:rPr lang="en-US" altLang="es-ES" sz="2400" dirty="0" smtClean="0"/>
              <a:t>.</a:t>
            </a:r>
          </a:p>
          <a:p>
            <a:pPr marL="1200150" lvl="2" indent="-285750">
              <a:lnSpc>
                <a:spcPct val="90000"/>
              </a:lnSpc>
              <a:buFont typeface="Wingdings" panose="05000000000000000000" pitchFamily="2" charset="2"/>
              <a:buChar char="ü"/>
            </a:pPr>
            <a:r>
              <a:rPr lang="en-US" altLang="es-ES" sz="2400" dirty="0" smtClean="0"/>
              <a:t>quantitative/numerical - </a:t>
            </a:r>
            <a:r>
              <a:rPr lang="en-US" altLang="es-ES" sz="2400" dirty="0"/>
              <a:t>is, obviously, based on numbers</a:t>
            </a:r>
            <a:r>
              <a:rPr lang="en-US" altLang="es-ES" sz="2400" dirty="0" smtClean="0"/>
              <a:t>. </a:t>
            </a:r>
            <a:endParaRPr lang="en-US" altLang="es-ES" sz="2400" dirty="0"/>
          </a:p>
          <a:p>
            <a:pPr lvl="2">
              <a:lnSpc>
                <a:spcPct val="80000"/>
              </a:lnSpc>
            </a:pPr>
            <a:endParaRPr lang="en-US" altLang="es-ES" sz="2400" dirty="0"/>
          </a:p>
          <a:p>
            <a:pPr marL="914400" lvl="1" indent="-457200">
              <a:lnSpc>
                <a:spcPct val="80000"/>
              </a:lnSpc>
              <a:buFont typeface="Courier New" panose="02070309020205020404" pitchFamily="49" charset="0"/>
              <a:buChar char="o"/>
            </a:pPr>
            <a:r>
              <a:rPr lang="en-US" altLang="es-ES" sz="3200" b="1" dirty="0" smtClean="0">
                <a:solidFill>
                  <a:srgbClr val="00B4F1"/>
                </a:solidFill>
              </a:rPr>
              <a:t>Kinds </a:t>
            </a:r>
            <a:r>
              <a:rPr lang="en-US" altLang="es-ES" sz="3200" b="1" dirty="0">
                <a:solidFill>
                  <a:srgbClr val="00B4F1"/>
                </a:solidFill>
              </a:rPr>
              <a:t>of numeric </a:t>
            </a:r>
            <a:r>
              <a:rPr lang="en-US" altLang="es-ES" sz="3200" b="1" dirty="0" smtClean="0">
                <a:solidFill>
                  <a:srgbClr val="00B4F1"/>
                </a:solidFill>
              </a:rPr>
              <a:t>data:</a:t>
            </a:r>
            <a:endParaRPr lang="en-US" altLang="es-ES" sz="3200" b="1" dirty="0">
              <a:solidFill>
                <a:srgbClr val="00B4F1"/>
              </a:solidFill>
            </a:endParaRPr>
          </a:p>
          <a:p>
            <a:pPr marL="1200150" lvl="2" indent="-285750">
              <a:lnSpc>
                <a:spcPct val="90000"/>
              </a:lnSpc>
              <a:buFont typeface="Wingdings" panose="05000000000000000000" pitchFamily="2" charset="2"/>
              <a:buChar char="ü"/>
            </a:pPr>
            <a:r>
              <a:rPr lang="en-US" altLang="es-ES" sz="2400" dirty="0" smtClean="0"/>
              <a:t>Continuous - data </a:t>
            </a:r>
            <a:r>
              <a:rPr lang="en-US" altLang="es-ES" sz="2400" dirty="0"/>
              <a:t>can be broken down into smaller and smaller numerical pieces. </a:t>
            </a:r>
            <a:r>
              <a:rPr lang="en-US" altLang="es-ES" sz="2400" dirty="0" smtClean="0"/>
              <a:t>For example, is </a:t>
            </a:r>
            <a:r>
              <a:rPr lang="en-US" altLang="es-ES" sz="2400" dirty="0"/>
              <a:t>the temperature in your apartment 69°F, or 69.4°F, or 69.123°F?</a:t>
            </a:r>
          </a:p>
          <a:p>
            <a:pPr marL="1200150" lvl="2" indent="-285750">
              <a:lnSpc>
                <a:spcPct val="90000"/>
              </a:lnSpc>
              <a:buFont typeface="Wingdings" panose="05000000000000000000" pitchFamily="2" charset="2"/>
              <a:buChar char="ü"/>
            </a:pPr>
            <a:r>
              <a:rPr lang="en-US" altLang="es-ES" sz="2400" dirty="0" smtClean="0"/>
              <a:t>Discrete - data </a:t>
            </a:r>
            <a:r>
              <a:rPr lang="en-US" altLang="es-ES" sz="2400" dirty="0"/>
              <a:t>are still numbers, but they can only have certain values. </a:t>
            </a:r>
            <a:r>
              <a:rPr lang="en-US" altLang="es-ES" sz="2400" dirty="0" smtClean="0"/>
              <a:t>For example, Yelp </a:t>
            </a:r>
            <a:r>
              <a:rPr lang="en-US" altLang="es-ES" sz="2400" dirty="0"/>
              <a:t>ratings are 1, 2, 3, 4 or 5 stars</a:t>
            </a:r>
            <a:r>
              <a:rPr lang="en-US" altLang="es-ES" sz="2400" dirty="0" smtClean="0"/>
              <a:t>.</a:t>
            </a:r>
            <a:endParaRPr lang="en-US" altLang="es-ES" sz="2400" dirty="0"/>
          </a:p>
        </p:txBody>
      </p:sp>
    </p:spTree>
    <p:extLst>
      <p:ext uri="{BB962C8B-B14F-4D97-AF65-F5344CB8AC3E}">
        <p14:creationId xmlns:p14="http://schemas.microsoft.com/office/powerpoint/2010/main" val="38669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748103" y="3129995"/>
            <a:ext cx="1552028" cy="584775"/>
          </a:xfrm>
          <a:prstGeom prst="rect">
            <a:avLst/>
          </a:prstGeom>
          <a:noFill/>
        </p:spPr>
        <p:txBody>
          <a:bodyPr wrap="none" rtlCol="0">
            <a:spAutoFit/>
          </a:bodyPr>
          <a:lstStyle/>
          <a:p>
            <a:r>
              <a:rPr lang="en-US" sz="3200" b="1" dirty="0" smtClean="0">
                <a:latin typeface="Arial" charset="0"/>
                <a:ea typeface="Arial" charset="0"/>
                <a:cs typeface="Arial" charset="0"/>
              </a:rPr>
              <a:t>Demos</a:t>
            </a:r>
            <a:endParaRPr lang="en-US" sz="3200" b="1" dirty="0">
              <a:latin typeface="Arial" charset="0"/>
              <a:ea typeface="Arial" charset="0"/>
              <a:cs typeface="Arial" charset="0"/>
            </a:endParaRPr>
          </a:p>
        </p:txBody>
      </p:sp>
      <p:pic>
        <p:nvPicPr>
          <p:cNvPr id="5" name="Picture 2" descr="C:\Users\jordi.selles\Desktop\logo_EURECAT_Alta.jpg">
            <a:extLst>
              <a:ext uri="{FF2B5EF4-FFF2-40B4-BE49-F238E27FC236}">
                <a16:creationId xmlns:a16="http://schemas.microsoft.com/office/drawing/2014/main" xmlns="" id="{B065348B-7824-4104-86E5-1E5ABDE1B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5457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0" y="1227846"/>
            <a:ext cx="9905999" cy="5878532"/>
          </a:xfrm>
          <a:prstGeom prst="rect">
            <a:avLst/>
          </a:prstGeom>
          <a:noFill/>
        </p:spPr>
        <p:txBody>
          <a:bodyPr wrap="square" rtlCol="0">
            <a:spAutoFit/>
          </a:bodyPr>
          <a:lstStyle/>
          <a:p>
            <a:pPr marL="342900" indent="-342900" algn="just">
              <a:buFont typeface="Arial" panose="020B0604020202020204" pitchFamily="34" charset="0"/>
              <a:buChar char="•"/>
            </a:pPr>
            <a:r>
              <a:rPr lang="en-US" sz="1900" b="1" dirty="0"/>
              <a:t>Objective: </a:t>
            </a:r>
            <a:r>
              <a:rPr lang="en-US" sz="1900" dirty="0"/>
              <a:t>Mastering skills about </a:t>
            </a:r>
            <a:r>
              <a:rPr lang="en-US" sz="1900" dirty="0" smtClean="0"/>
              <a:t>Descriptive Statistics.</a:t>
            </a:r>
            <a:endParaRPr lang="en-US" sz="1900" dirty="0"/>
          </a:p>
          <a:p>
            <a:pPr marL="342900" indent="-342900" algn="just">
              <a:buFont typeface="Arial" panose="020B0604020202020204" pitchFamily="34" charset="0"/>
              <a:buChar char="•"/>
            </a:pPr>
            <a:r>
              <a:rPr lang="en-US" sz="1900" b="1" dirty="0" err="1" smtClean="0"/>
              <a:t>Phyton</a:t>
            </a:r>
            <a:r>
              <a:rPr lang="en-US" sz="1900" b="1" dirty="0" smtClean="0"/>
              <a:t> libraries </a:t>
            </a:r>
            <a:r>
              <a:rPr lang="en-US" sz="1900" b="1" dirty="0"/>
              <a:t>for </a:t>
            </a:r>
            <a:r>
              <a:rPr lang="en-US" sz="1900" b="1" dirty="0" smtClean="0"/>
              <a:t>Descriptive Statistics</a:t>
            </a:r>
            <a:r>
              <a:rPr lang="en-US" sz="1900" dirty="0" smtClean="0"/>
              <a:t>: </a:t>
            </a:r>
            <a:r>
              <a:rPr lang="es-ES" sz="2000" dirty="0"/>
              <a:t> Pandas, </a:t>
            </a:r>
            <a:r>
              <a:rPr lang="es-ES" sz="2000" dirty="0" err="1"/>
              <a:t>numpy</a:t>
            </a:r>
            <a:r>
              <a:rPr lang="es-ES" sz="2000" dirty="0"/>
              <a:t> </a:t>
            </a:r>
            <a:r>
              <a:rPr lang="es-ES" sz="2000" dirty="0" smtClean="0"/>
              <a:t> and </a:t>
            </a:r>
            <a:r>
              <a:rPr lang="es-ES" sz="1900" dirty="0" err="1"/>
              <a:t>Matplotlib</a:t>
            </a:r>
            <a:r>
              <a:rPr lang="es-ES" sz="1900" dirty="0"/>
              <a:t>.</a:t>
            </a:r>
          </a:p>
          <a:p>
            <a:pPr algn="just"/>
            <a:endParaRPr lang="es-ES" sz="1200" dirty="0" smtClean="0"/>
          </a:p>
          <a:p>
            <a:pPr marL="342900" indent="-342900" algn="just">
              <a:buFont typeface="Arial" panose="020B0604020202020204" pitchFamily="34" charset="0"/>
              <a:buChar char="•"/>
            </a:pPr>
            <a:r>
              <a:rPr lang="en-US" sz="2000" dirty="0" smtClean="0"/>
              <a:t>Create a new notebook</a:t>
            </a:r>
            <a:r>
              <a:rPr lang="en-US" sz="2000" dirty="0"/>
              <a:t> </a:t>
            </a:r>
            <a:r>
              <a:rPr lang="en-US" sz="2000" dirty="0" smtClean="0"/>
              <a:t>and put </a:t>
            </a:r>
            <a:r>
              <a:rPr lang="en-US" sz="2000" dirty="0"/>
              <a:t>your </a:t>
            </a:r>
            <a:r>
              <a:rPr lang="en-US" sz="2000" dirty="0" smtClean="0"/>
              <a:t>code in the final. </a:t>
            </a:r>
            <a:endParaRPr lang="en-US" sz="1900" dirty="0"/>
          </a:p>
          <a:p>
            <a:pPr marL="342900" indent="-342900" algn="just">
              <a:buFont typeface="Arial" panose="020B0604020202020204" pitchFamily="34" charset="0"/>
              <a:buChar char="•"/>
            </a:pPr>
            <a:r>
              <a:rPr lang="en-US" sz="1900" dirty="0"/>
              <a:t>Export your </a:t>
            </a:r>
            <a:r>
              <a:rPr lang="en-US" sz="1900" dirty="0" smtClean="0"/>
              <a:t>Demo 1 *.</a:t>
            </a:r>
            <a:r>
              <a:rPr lang="en-US" sz="1900" dirty="0" err="1"/>
              <a:t>ipynb</a:t>
            </a:r>
            <a:r>
              <a:rPr lang="en-US" sz="1900" dirty="0"/>
              <a:t> notebook and push it to your repository </a:t>
            </a:r>
            <a:r>
              <a:rPr lang="en-US" sz="1900" dirty="0" smtClean="0"/>
              <a:t>“</a:t>
            </a:r>
            <a:r>
              <a:rPr lang="en-US" sz="1900" dirty="0" err="1" smtClean="0"/>
              <a:t>DataScienceFoundations</a:t>
            </a:r>
            <a:r>
              <a:rPr lang="en-US" sz="1900" dirty="0" smtClean="0"/>
              <a:t>”.</a:t>
            </a:r>
          </a:p>
          <a:p>
            <a:pPr algn="just"/>
            <a:endParaRPr lang="en-US" sz="1900" dirty="0"/>
          </a:p>
          <a:p>
            <a:pPr marL="457200" indent="-457200" algn="just">
              <a:buAutoNum type="arabicPeriod"/>
            </a:pPr>
            <a:r>
              <a:rPr lang="en-US" sz="2000" b="1" dirty="0">
                <a:solidFill>
                  <a:srgbClr val="00B4F1"/>
                </a:solidFill>
              </a:rPr>
              <a:t>Import modules</a:t>
            </a:r>
          </a:p>
          <a:p>
            <a:pPr algn="just"/>
            <a:r>
              <a:rPr lang="en-US" sz="2000" i="1" dirty="0"/>
              <a:t>import pandas as </a:t>
            </a:r>
            <a:r>
              <a:rPr lang="en-US" sz="2000" i="1" dirty="0" err="1"/>
              <a:t>pd</a:t>
            </a:r>
            <a:endParaRPr lang="en-US" sz="2000" i="1" dirty="0"/>
          </a:p>
          <a:p>
            <a:pPr algn="just"/>
            <a:r>
              <a:rPr lang="en-US" sz="2000" i="1" dirty="0"/>
              <a:t>import </a:t>
            </a:r>
            <a:r>
              <a:rPr lang="en-US" sz="2000" i="1" dirty="0" err="1"/>
              <a:t>numpy</a:t>
            </a:r>
            <a:r>
              <a:rPr lang="en-US" sz="2000" i="1" dirty="0"/>
              <a:t> as np</a:t>
            </a:r>
          </a:p>
          <a:p>
            <a:pPr algn="just"/>
            <a:r>
              <a:rPr lang="en-US" sz="2000" i="1" dirty="0"/>
              <a:t>%</a:t>
            </a:r>
            <a:r>
              <a:rPr lang="en-US" sz="2000" i="1" dirty="0" err="1"/>
              <a:t>matplotlib</a:t>
            </a:r>
            <a:r>
              <a:rPr lang="en-US" sz="2000" i="1" dirty="0"/>
              <a:t> inline</a:t>
            </a:r>
          </a:p>
          <a:p>
            <a:pPr algn="just"/>
            <a:endParaRPr lang="en-US" sz="2000" b="1" dirty="0"/>
          </a:p>
          <a:p>
            <a:pPr algn="just"/>
            <a:r>
              <a:rPr lang="en-US" sz="2000" b="1" dirty="0">
                <a:solidFill>
                  <a:srgbClr val="00B4F1"/>
                </a:solidFill>
              </a:rPr>
              <a:t>2. Create a </a:t>
            </a:r>
            <a:r>
              <a:rPr lang="en-US" sz="2000" b="1" dirty="0" err="1" smtClean="0">
                <a:solidFill>
                  <a:srgbClr val="00B4F1"/>
                </a:solidFill>
              </a:rPr>
              <a:t>dataframe</a:t>
            </a:r>
            <a:endParaRPr lang="en-US" sz="2000" b="1" dirty="0"/>
          </a:p>
          <a:p>
            <a:pPr algn="just"/>
            <a:r>
              <a:rPr lang="en-US" sz="2000" i="1" dirty="0"/>
              <a:t>data = {'name': ['Jason', 'Molly', 'Tina', 'Jake', 'Amy'], </a:t>
            </a:r>
          </a:p>
          <a:p>
            <a:pPr algn="just"/>
            <a:r>
              <a:rPr lang="en-US" sz="2000" i="1" dirty="0"/>
              <a:t>        'age': [42, 52, 36, 24, 73], </a:t>
            </a:r>
          </a:p>
          <a:p>
            <a:pPr algn="just"/>
            <a:r>
              <a:rPr lang="en-US" sz="2000" i="1" dirty="0"/>
              <a:t>        '</a:t>
            </a:r>
            <a:r>
              <a:rPr lang="en-US" sz="2000" i="1" dirty="0" err="1"/>
              <a:t>preTestScore</a:t>
            </a:r>
            <a:r>
              <a:rPr lang="en-US" sz="2000" i="1" dirty="0"/>
              <a:t>': [4, 24, 31, 2, 3],</a:t>
            </a:r>
          </a:p>
          <a:p>
            <a:pPr algn="just"/>
            <a:r>
              <a:rPr lang="en-US" sz="2000" i="1" dirty="0"/>
              <a:t>        '</a:t>
            </a:r>
            <a:r>
              <a:rPr lang="en-US" sz="2000" i="1" dirty="0" err="1"/>
              <a:t>postTestScore</a:t>
            </a:r>
            <a:r>
              <a:rPr lang="en-US" sz="2000" i="1" dirty="0"/>
              <a:t>': [25, 94, 57, 62, 70]}</a:t>
            </a:r>
          </a:p>
          <a:p>
            <a:pPr algn="just"/>
            <a:r>
              <a:rPr lang="en-US" sz="2000" i="1" dirty="0" err="1"/>
              <a:t>df</a:t>
            </a:r>
            <a:r>
              <a:rPr lang="en-US" sz="2000" i="1" dirty="0"/>
              <a:t> = </a:t>
            </a:r>
            <a:r>
              <a:rPr lang="en-US" sz="2000" i="1" dirty="0" err="1"/>
              <a:t>pd.DataFrame</a:t>
            </a:r>
            <a:r>
              <a:rPr lang="en-US" sz="2000" i="1" dirty="0"/>
              <a:t>(data, columns = ['name', 'age', '</a:t>
            </a:r>
            <a:r>
              <a:rPr lang="en-US" sz="2000" i="1" dirty="0" err="1"/>
              <a:t>preTestScore</a:t>
            </a:r>
            <a:r>
              <a:rPr lang="en-US" sz="2000" i="1" dirty="0"/>
              <a:t>', '</a:t>
            </a:r>
            <a:r>
              <a:rPr lang="en-US" sz="2000" i="1" dirty="0" err="1"/>
              <a:t>postTestScore</a:t>
            </a:r>
            <a:r>
              <a:rPr lang="en-US" sz="2000" i="1" dirty="0"/>
              <a:t>'])</a:t>
            </a:r>
          </a:p>
          <a:p>
            <a:pPr algn="just"/>
            <a:r>
              <a:rPr lang="en-US" sz="2000" i="1" dirty="0" err="1" smtClean="0"/>
              <a:t>df</a:t>
            </a:r>
            <a:endParaRPr lang="en-US" sz="2000" i="1" dirty="0"/>
          </a:p>
        </p:txBody>
      </p:sp>
      <p:pic>
        <p:nvPicPr>
          <p:cNvPr id="8" name="Imagen 7"/>
          <p:cNvPicPr>
            <a:picLocks noChangeAspect="1"/>
          </p:cNvPicPr>
          <p:nvPr/>
        </p:nvPicPr>
        <p:blipFill rotWithShape="1">
          <a:blip r:embed="rId4"/>
          <a:srcRect l="22136" t="65414" r="57251" b="18016"/>
          <a:stretch/>
        </p:blipFill>
        <p:spPr>
          <a:xfrm>
            <a:off x="6249879" y="5042517"/>
            <a:ext cx="2645546" cy="1196245"/>
          </a:xfrm>
          <a:prstGeom prst="rect">
            <a:avLst/>
          </a:prstGeom>
        </p:spPr>
      </p:pic>
    </p:spTree>
    <p:extLst>
      <p:ext uri="{BB962C8B-B14F-4D97-AF65-F5344CB8AC3E}">
        <p14:creationId xmlns:p14="http://schemas.microsoft.com/office/powerpoint/2010/main" val="17204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1" y="1369889"/>
            <a:ext cx="3391270" cy="1015663"/>
          </a:xfrm>
          <a:prstGeom prst="rect">
            <a:avLst/>
          </a:prstGeom>
          <a:noFill/>
        </p:spPr>
        <p:txBody>
          <a:bodyPr wrap="square" rtlCol="0">
            <a:spAutoFit/>
          </a:bodyPr>
          <a:lstStyle/>
          <a:p>
            <a:pPr algn="just"/>
            <a:r>
              <a:rPr lang="en-US" sz="2000" b="1" dirty="0" smtClean="0">
                <a:solidFill>
                  <a:srgbClr val="00B4F1"/>
                </a:solidFill>
              </a:rPr>
              <a:t>3. </a:t>
            </a:r>
            <a:r>
              <a:rPr lang="es-ES" sz="2000" b="1" dirty="0" smtClean="0">
                <a:solidFill>
                  <a:srgbClr val="00B4F1"/>
                </a:solidFill>
              </a:rPr>
              <a:t>Basic </a:t>
            </a:r>
            <a:r>
              <a:rPr lang="es-ES" sz="2000" b="1" dirty="0" err="1" smtClean="0">
                <a:solidFill>
                  <a:srgbClr val="00B4F1"/>
                </a:solidFill>
              </a:rPr>
              <a:t>statistics</a:t>
            </a:r>
            <a:endParaRPr lang="es-ES" sz="2000" b="1" dirty="0" smtClean="0">
              <a:solidFill>
                <a:srgbClr val="00B4F1"/>
              </a:solidFill>
            </a:endParaRPr>
          </a:p>
          <a:p>
            <a:pPr algn="just"/>
            <a:r>
              <a:rPr lang="es-ES" sz="2000" b="1" dirty="0" smtClean="0">
                <a:solidFill>
                  <a:srgbClr val="00B4F1"/>
                </a:solidFill>
              </a:rPr>
              <a:t>3.1.1. </a:t>
            </a:r>
            <a:r>
              <a:rPr lang="en-US" sz="2000" b="1" dirty="0">
                <a:solidFill>
                  <a:srgbClr val="00B4F1"/>
                </a:solidFill>
              </a:rPr>
              <a:t>The sum of all the </a:t>
            </a:r>
            <a:r>
              <a:rPr lang="en-US" sz="2000" b="1" dirty="0" smtClean="0">
                <a:solidFill>
                  <a:srgbClr val="00B4F1"/>
                </a:solidFill>
              </a:rPr>
              <a:t>age</a:t>
            </a:r>
            <a:endParaRPr lang="es-ES" sz="2000" b="1" dirty="0">
              <a:solidFill>
                <a:srgbClr val="00B4F1"/>
              </a:solidFill>
            </a:endParaRPr>
          </a:p>
          <a:p>
            <a:pPr algn="just"/>
            <a:r>
              <a:rPr lang="en-US" sz="2000" i="1" dirty="0" err="1"/>
              <a:t>df</a:t>
            </a:r>
            <a:r>
              <a:rPr lang="en-US" sz="2000" i="1" dirty="0"/>
              <a:t>[‘variable'].sum</a:t>
            </a:r>
            <a:r>
              <a:rPr lang="en-US" sz="2000" i="1" dirty="0" smtClean="0"/>
              <a:t>()</a:t>
            </a:r>
          </a:p>
        </p:txBody>
      </p:sp>
      <p:pic>
        <p:nvPicPr>
          <p:cNvPr id="9" name="Imagen 8"/>
          <p:cNvPicPr>
            <a:picLocks noChangeAspect="1"/>
          </p:cNvPicPr>
          <p:nvPr/>
        </p:nvPicPr>
        <p:blipFill rotWithShape="1">
          <a:blip r:embed="rId4"/>
          <a:srcRect l="21061" t="64758" r="66482" b="28709"/>
          <a:stretch/>
        </p:blipFill>
        <p:spPr>
          <a:xfrm>
            <a:off x="3452675" y="2056695"/>
            <a:ext cx="3084590" cy="909842"/>
          </a:xfrm>
          <a:prstGeom prst="rect">
            <a:avLst/>
          </a:prstGeom>
        </p:spPr>
      </p:pic>
      <p:sp>
        <p:nvSpPr>
          <p:cNvPr id="10" name="CuadroTexto 9"/>
          <p:cNvSpPr txBox="1"/>
          <p:nvPr/>
        </p:nvSpPr>
        <p:spPr>
          <a:xfrm>
            <a:off x="3772271" y="1677868"/>
            <a:ext cx="1868749" cy="400110"/>
          </a:xfrm>
          <a:prstGeom prst="rect">
            <a:avLst/>
          </a:prstGeom>
          <a:noFill/>
        </p:spPr>
        <p:txBody>
          <a:bodyPr wrap="square" rtlCol="0">
            <a:spAutoFit/>
          </a:bodyPr>
          <a:lstStyle/>
          <a:p>
            <a:pPr algn="just"/>
            <a:r>
              <a:rPr lang="en-US" sz="2000" b="1" dirty="0" smtClean="0">
                <a:solidFill>
                  <a:srgbClr val="7030A0"/>
                </a:solidFill>
              </a:rPr>
              <a:t>Answer:</a:t>
            </a:r>
            <a:endParaRPr lang="en-US" sz="2000" b="1" dirty="0">
              <a:solidFill>
                <a:srgbClr val="7030A0"/>
              </a:solidFill>
            </a:endParaRPr>
          </a:p>
        </p:txBody>
      </p:sp>
      <p:sp>
        <p:nvSpPr>
          <p:cNvPr id="11" name="CuadroTexto 10"/>
          <p:cNvSpPr txBox="1"/>
          <p:nvPr/>
        </p:nvSpPr>
        <p:spPr>
          <a:xfrm>
            <a:off x="3752097" y="1344679"/>
            <a:ext cx="2230713" cy="400110"/>
          </a:xfrm>
          <a:prstGeom prst="rect">
            <a:avLst/>
          </a:prstGeom>
          <a:noFill/>
        </p:spPr>
        <p:txBody>
          <a:bodyPr wrap="square" rtlCol="0">
            <a:spAutoFit/>
          </a:bodyPr>
          <a:lstStyle/>
          <a:p>
            <a:pPr algn="just"/>
            <a:r>
              <a:rPr lang="en-US" sz="2000" b="1" dirty="0" smtClean="0">
                <a:solidFill>
                  <a:srgbClr val="7030A0"/>
                </a:solidFill>
              </a:rPr>
              <a:t>Question: value?</a:t>
            </a:r>
            <a:endParaRPr lang="en-US" sz="2000" b="1" dirty="0">
              <a:solidFill>
                <a:srgbClr val="7030A0"/>
              </a:solidFill>
            </a:endParaRPr>
          </a:p>
        </p:txBody>
      </p:sp>
      <p:sp>
        <p:nvSpPr>
          <p:cNvPr id="12" name="CuadroTexto 11"/>
          <p:cNvSpPr txBox="1"/>
          <p:nvPr/>
        </p:nvSpPr>
        <p:spPr>
          <a:xfrm>
            <a:off x="0" y="3182413"/>
            <a:ext cx="7199789" cy="707886"/>
          </a:xfrm>
          <a:prstGeom prst="rect">
            <a:avLst/>
          </a:prstGeom>
          <a:noFill/>
        </p:spPr>
        <p:txBody>
          <a:bodyPr wrap="square" rtlCol="0">
            <a:spAutoFit/>
          </a:bodyPr>
          <a:lstStyle/>
          <a:p>
            <a:pPr algn="just"/>
            <a:r>
              <a:rPr lang="en-US" sz="2000" b="1" dirty="0" smtClean="0">
                <a:solidFill>
                  <a:srgbClr val="00B4F1"/>
                </a:solidFill>
              </a:rPr>
              <a:t>3.1.2</a:t>
            </a:r>
            <a:r>
              <a:rPr lang="en-US" sz="2000" b="1" dirty="0">
                <a:solidFill>
                  <a:srgbClr val="00B4F1"/>
                </a:solidFill>
              </a:rPr>
              <a:t>. Cumulative sum of age, moving from the rows from the top</a:t>
            </a:r>
            <a:endParaRPr lang="es-ES" sz="2000" b="1" dirty="0">
              <a:solidFill>
                <a:srgbClr val="00B4F1"/>
              </a:solidFill>
            </a:endParaRPr>
          </a:p>
          <a:p>
            <a:pPr algn="just"/>
            <a:r>
              <a:rPr lang="en-US" sz="2000" i="1" dirty="0" err="1" smtClean="0"/>
              <a:t>df</a:t>
            </a:r>
            <a:r>
              <a:rPr lang="en-US" sz="2000" i="1" dirty="0" smtClean="0"/>
              <a:t>[</a:t>
            </a:r>
            <a:r>
              <a:rPr lang="en-US" sz="2000" i="1" dirty="0"/>
              <a:t>'</a:t>
            </a:r>
            <a:r>
              <a:rPr lang="en-US" sz="2000" i="1" dirty="0" smtClean="0"/>
              <a:t>variable '].</a:t>
            </a:r>
            <a:r>
              <a:rPr lang="en-US" sz="2000" i="1" dirty="0" err="1"/>
              <a:t>cumsum</a:t>
            </a:r>
            <a:r>
              <a:rPr lang="en-US" sz="2000" i="1" dirty="0"/>
              <a:t>()</a:t>
            </a:r>
            <a:endParaRPr lang="en-US" sz="2000" i="1" dirty="0" smtClean="0"/>
          </a:p>
        </p:txBody>
      </p:sp>
      <p:sp>
        <p:nvSpPr>
          <p:cNvPr id="13" name="CuadroTexto 12"/>
          <p:cNvSpPr txBox="1"/>
          <p:nvPr/>
        </p:nvSpPr>
        <p:spPr>
          <a:xfrm>
            <a:off x="7102137" y="3908099"/>
            <a:ext cx="1868749" cy="400110"/>
          </a:xfrm>
          <a:prstGeom prst="rect">
            <a:avLst/>
          </a:prstGeom>
          <a:noFill/>
        </p:spPr>
        <p:txBody>
          <a:bodyPr wrap="square" rtlCol="0">
            <a:spAutoFit/>
          </a:bodyPr>
          <a:lstStyle/>
          <a:p>
            <a:pPr algn="just"/>
            <a:r>
              <a:rPr lang="en-US" sz="2000" b="1" dirty="0" smtClean="0">
                <a:solidFill>
                  <a:srgbClr val="7030A0"/>
                </a:solidFill>
              </a:rPr>
              <a:t>Answer:</a:t>
            </a:r>
            <a:endParaRPr lang="en-US" sz="2000" b="1" dirty="0">
              <a:solidFill>
                <a:srgbClr val="7030A0"/>
              </a:solidFill>
            </a:endParaRPr>
          </a:p>
        </p:txBody>
      </p:sp>
      <p:sp>
        <p:nvSpPr>
          <p:cNvPr id="15" name="CuadroTexto 14"/>
          <p:cNvSpPr txBox="1"/>
          <p:nvPr/>
        </p:nvSpPr>
        <p:spPr>
          <a:xfrm>
            <a:off x="7102137" y="3182413"/>
            <a:ext cx="2573600" cy="707886"/>
          </a:xfrm>
          <a:prstGeom prst="rect">
            <a:avLst/>
          </a:prstGeom>
          <a:noFill/>
        </p:spPr>
        <p:txBody>
          <a:bodyPr wrap="square" rtlCol="0">
            <a:spAutoFit/>
          </a:bodyPr>
          <a:lstStyle/>
          <a:p>
            <a:pPr algn="just"/>
            <a:r>
              <a:rPr lang="en-US" sz="2000" b="1" dirty="0" smtClean="0">
                <a:solidFill>
                  <a:srgbClr val="7030A0"/>
                </a:solidFill>
              </a:rPr>
              <a:t>Question: </a:t>
            </a:r>
            <a:r>
              <a:rPr lang="es-ES" sz="2000" b="1" dirty="0" err="1" smtClean="0">
                <a:solidFill>
                  <a:srgbClr val="7030A0"/>
                </a:solidFill>
              </a:rPr>
              <a:t>Cumulative</a:t>
            </a:r>
            <a:r>
              <a:rPr lang="es-ES" sz="2000" b="1" dirty="0" smtClean="0">
                <a:solidFill>
                  <a:srgbClr val="7030A0"/>
                </a:solidFill>
              </a:rPr>
              <a:t> </a:t>
            </a:r>
            <a:r>
              <a:rPr lang="es-ES" sz="2000" b="1" dirty="0">
                <a:solidFill>
                  <a:srgbClr val="7030A0"/>
                </a:solidFill>
              </a:rPr>
              <a:t>sum</a:t>
            </a:r>
            <a:r>
              <a:rPr lang="en-US" sz="2000" b="1" dirty="0">
                <a:solidFill>
                  <a:srgbClr val="7030A0"/>
                </a:solidFill>
              </a:rPr>
              <a:t>?</a:t>
            </a:r>
          </a:p>
        </p:txBody>
      </p:sp>
      <p:pic>
        <p:nvPicPr>
          <p:cNvPr id="16" name="Imagen 15"/>
          <p:cNvPicPr>
            <a:picLocks noChangeAspect="1"/>
          </p:cNvPicPr>
          <p:nvPr/>
        </p:nvPicPr>
        <p:blipFill rotWithShape="1">
          <a:blip r:embed="rId5"/>
          <a:srcRect l="22137" t="71628" r="64062" b="15148"/>
          <a:stretch/>
        </p:blipFill>
        <p:spPr>
          <a:xfrm>
            <a:off x="7102137" y="4326009"/>
            <a:ext cx="2169284" cy="1169158"/>
          </a:xfrm>
          <a:prstGeom prst="rect">
            <a:avLst/>
          </a:prstGeom>
        </p:spPr>
      </p:pic>
      <p:sp>
        <p:nvSpPr>
          <p:cNvPr id="17" name="CuadroTexto 16"/>
          <p:cNvSpPr txBox="1"/>
          <p:nvPr/>
        </p:nvSpPr>
        <p:spPr>
          <a:xfrm>
            <a:off x="1" y="5106826"/>
            <a:ext cx="7199789" cy="707886"/>
          </a:xfrm>
          <a:prstGeom prst="rect">
            <a:avLst/>
          </a:prstGeom>
          <a:noFill/>
        </p:spPr>
        <p:txBody>
          <a:bodyPr wrap="square" rtlCol="0">
            <a:spAutoFit/>
          </a:bodyPr>
          <a:lstStyle/>
          <a:p>
            <a:pPr algn="just"/>
            <a:r>
              <a:rPr lang="en-US" sz="2000" b="1" dirty="0" smtClean="0">
                <a:solidFill>
                  <a:srgbClr val="00B4F1"/>
                </a:solidFill>
              </a:rPr>
              <a:t>3.1.3. Count </a:t>
            </a:r>
            <a:r>
              <a:rPr lang="en-US" sz="2000" b="1" dirty="0">
                <a:solidFill>
                  <a:srgbClr val="00B4F1"/>
                </a:solidFill>
              </a:rPr>
              <a:t>the number of non-NA </a:t>
            </a:r>
            <a:r>
              <a:rPr lang="en-US" sz="2000" b="1" dirty="0" smtClean="0">
                <a:solidFill>
                  <a:srgbClr val="00B4F1"/>
                </a:solidFill>
              </a:rPr>
              <a:t>values</a:t>
            </a:r>
            <a:endParaRPr lang="es-ES" sz="2000" b="1" dirty="0">
              <a:solidFill>
                <a:srgbClr val="00B4F1"/>
              </a:solidFill>
            </a:endParaRPr>
          </a:p>
          <a:p>
            <a:pPr algn="just"/>
            <a:r>
              <a:rPr lang="en-US" sz="2000" i="1" dirty="0" err="1" smtClean="0"/>
              <a:t>df</a:t>
            </a:r>
            <a:r>
              <a:rPr lang="en-US" sz="2000" i="1" dirty="0" smtClean="0"/>
              <a:t>['</a:t>
            </a:r>
            <a:r>
              <a:rPr lang="en-US" sz="2000" i="1" dirty="0"/>
              <a:t>variable</a:t>
            </a:r>
            <a:r>
              <a:rPr lang="en-US" sz="2000" i="1" dirty="0" smtClean="0"/>
              <a:t>'].</a:t>
            </a:r>
            <a:r>
              <a:rPr lang="en-US" sz="2000" i="1" dirty="0"/>
              <a:t>count()</a:t>
            </a:r>
            <a:endParaRPr lang="en-US" sz="2000" i="1" dirty="0" smtClean="0"/>
          </a:p>
        </p:txBody>
      </p:sp>
      <p:sp>
        <p:nvSpPr>
          <p:cNvPr id="18" name="CuadroTexto 17"/>
          <p:cNvSpPr txBox="1"/>
          <p:nvPr/>
        </p:nvSpPr>
        <p:spPr>
          <a:xfrm>
            <a:off x="4940043" y="5446046"/>
            <a:ext cx="1868749" cy="400110"/>
          </a:xfrm>
          <a:prstGeom prst="rect">
            <a:avLst/>
          </a:prstGeom>
          <a:noFill/>
        </p:spPr>
        <p:txBody>
          <a:bodyPr wrap="square" rtlCol="0">
            <a:spAutoFit/>
          </a:bodyPr>
          <a:lstStyle/>
          <a:p>
            <a:pPr algn="just"/>
            <a:r>
              <a:rPr lang="en-US" sz="2000" b="1" dirty="0" smtClean="0">
                <a:solidFill>
                  <a:srgbClr val="7030A0"/>
                </a:solidFill>
              </a:rPr>
              <a:t>Answer:</a:t>
            </a:r>
            <a:endParaRPr lang="en-US" sz="2000" b="1" dirty="0">
              <a:solidFill>
                <a:srgbClr val="7030A0"/>
              </a:solidFill>
            </a:endParaRPr>
          </a:p>
        </p:txBody>
      </p:sp>
      <p:sp>
        <p:nvSpPr>
          <p:cNvPr id="19" name="CuadroTexto 18"/>
          <p:cNvSpPr txBox="1"/>
          <p:nvPr/>
        </p:nvSpPr>
        <p:spPr>
          <a:xfrm>
            <a:off x="4919869" y="5112857"/>
            <a:ext cx="2230713" cy="400110"/>
          </a:xfrm>
          <a:prstGeom prst="rect">
            <a:avLst/>
          </a:prstGeom>
          <a:noFill/>
        </p:spPr>
        <p:txBody>
          <a:bodyPr wrap="square" rtlCol="0">
            <a:spAutoFit/>
          </a:bodyPr>
          <a:lstStyle/>
          <a:p>
            <a:pPr algn="just"/>
            <a:r>
              <a:rPr lang="en-US" sz="2000" b="1" dirty="0" smtClean="0">
                <a:solidFill>
                  <a:srgbClr val="7030A0"/>
                </a:solidFill>
              </a:rPr>
              <a:t>Question: value?</a:t>
            </a:r>
            <a:endParaRPr lang="en-US" sz="2000" b="1" dirty="0">
              <a:solidFill>
                <a:srgbClr val="7030A0"/>
              </a:solidFill>
            </a:endParaRPr>
          </a:p>
        </p:txBody>
      </p:sp>
      <p:pic>
        <p:nvPicPr>
          <p:cNvPr id="20" name="Imagen 19"/>
          <p:cNvPicPr>
            <a:picLocks noChangeAspect="1"/>
          </p:cNvPicPr>
          <p:nvPr/>
        </p:nvPicPr>
        <p:blipFill rotWithShape="1">
          <a:blip r:embed="rId6"/>
          <a:srcRect l="22047" t="71628" r="66034" b="21999"/>
          <a:stretch/>
        </p:blipFill>
        <p:spPr>
          <a:xfrm>
            <a:off x="4994970" y="5970347"/>
            <a:ext cx="2394369" cy="720109"/>
          </a:xfrm>
          <a:prstGeom prst="rect">
            <a:avLst/>
          </a:prstGeom>
        </p:spPr>
      </p:pic>
    </p:spTree>
    <p:extLst>
      <p:ext uri="{BB962C8B-B14F-4D97-AF65-F5344CB8AC3E}">
        <p14:creationId xmlns:p14="http://schemas.microsoft.com/office/powerpoint/2010/main" val="365548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5"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1" y="1369889"/>
            <a:ext cx="3391270" cy="1323439"/>
          </a:xfrm>
          <a:prstGeom prst="rect">
            <a:avLst/>
          </a:prstGeom>
          <a:noFill/>
        </p:spPr>
        <p:txBody>
          <a:bodyPr wrap="square" rtlCol="0">
            <a:spAutoFit/>
          </a:bodyPr>
          <a:lstStyle/>
          <a:p>
            <a:pPr algn="just"/>
            <a:r>
              <a:rPr lang="en-US" sz="2000" b="1" dirty="0" smtClean="0">
                <a:solidFill>
                  <a:srgbClr val="00B4F1"/>
                </a:solidFill>
              </a:rPr>
              <a:t>3.1.4</a:t>
            </a:r>
            <a:r>
              <a:rPr lang="en-US" sz="2000" b="1" dirty="0">
                <a:solidFill>
                  <a:srgbClr val="00B4F1"/>
                </a:solidFill>
              </a:rPr>
              <a:t>. Count the number of NA values</a:t>
            </a:r>
            <a:endParaRPr lang="es-ES" sz="2000" b="1" dirty="0">
              <a:solidFill>
                <a:srgbClr val="00B4F1"/>
              </a:solidFill>
            </a:endParaRPr>
          </a:p>
          <a:p>
            <a:pPr algn="just"/>
            <a:r>
              <a:rPr lang="en-US" sz="2000" i="1" dirty="0" err="1" smtClean="0"/>
              <a:t>count_nan</a:t>
            </a:r>
            <a:r>
              <a:rPr lang="en-US" sz="2000" i="1" dirty="0" smtClean="0"/>
              <a:t> </a:t>
            </a:r>
            <a:r>
              <a:rPr lang="en-US" sz="2000" i="1" dirty="0"/>
              <a:t>= </a:t>
            </a:r>
            <a:r>
              <a:rPr lang="en-US" sz="2000" i="1" dirty="0" err="1"/>
              <a:t>len</a:t>
            </a:r>
            <a:r>
              <a:rPr lang="en-US" sz="2000" i="1" dirty="0"/>
              <a:t>(</a:t>
            </a:r>
            <a:r>
              <a:rPr lang="en-US" sz="2000" i="1" dirty="0" err="1"/>
              <a:t>df</a:t>
            </a:r>
            <a:r>
              <a:rPr lang="en-US" sz="2000" i="1" dirty="0"/>
              <a:t>) - </a:t>
            </a:r>
            <a:r>
              <a:rPr lang="en-US" sz="2000" i="1" dirty="0" err="1"/>
              <a:t>df.count</a:t>
            </a:r>
            <a:r>
              <a:rPr lang="en-US" sz="2000" i="1" dirty="0"/>
              <a:t>()</a:t>
            </a:r>
          </a:p>
          <a:p>
            <a:pPr algn="just"/>
            <a:r>
              <a:rPr lang="en-US" sz="2000" i="1" dirty="0" err="1"/>
              <a:t>count_nan</a:t>
            </a:r>
            <a:endParaRPr lang="en-US" sz="2000" i="1" dirty="0" smtClean="0"/>
          </a:p>
        </p:txBody>
      </p:sp>
      <p:sp>
        <p:nvSpPr>
          <p:cNvPr id="10" name="CuadroTexto 9"/>
          <p:cNvSpPr txBox="1"/>
          <p:nvPr/>
        </p:nvSpPr>
        <p:spPr>
          <a:xfrm>
            <a:off x="3772271" y="1677868"/>
            <a:ext cx="1868749" cy="400110"/>
          </a:xfrm>
          <a:prstGeom prst="rect">
            <a:avLst/>
          </a:prstGeom>
          <a:noFill/>
        </p:spPr>
        <p:txBody>
          <a:bodyPr wrap="square" rtlCol="0">
            <a:spAutoFit/>
          </a:bodyPr>
          <a:lstStyle/>
          <a:p>
            <a:pPr algn="just"/>
            <a:r>
              <a:rPr lang="en-US" sz="2000" b="1" dirty="0" smtClean="0">
                <a:solidFill>
                  <a:srgbClr val="7030A0"/>
                </a:solidFill>
              </a:rPr>
              <a:t>Answer:</a:t>
            </a:r>
            <a:endParaRPr lang="en-US" sz="2000" b="1" dirty="0">
              <a:solidFill>
                <a:srgbClr val="7030A0"/>
              </a:solidFill>
            </a:endParaRPr>
          </a:p>
        </p:txBody>
      </p:sp>
      <p:sp>
        <p:nvSpPr>
          <p:cNvPr id="11" name="CuadroTexto 10"/>
          <p:cNvSpPr txBox="1"/>
          <p:nvPr/>
        </p:nvSpPr>
        <p:spPr>
          <a:xfrm>
            <a:off x="3752097" y="1344679"/>
            <a:ext cx="2230713" cy="400110"/>
          </a:xfrm>
          <a:prstGeom prst="rect">
            <a:avLst/>
          </a:prstGeom>
          <a:noFill/>
        </p:spPr>
        <p:txBody>
          <a:bodyPr wrap="square" rtlCol="0">
            <a:spAutoFit/>
          </a:bodyPr>
          <a:lstStyle/>
          <a:p>
            <a:pPr algn="just"/>
            <a:r>
              <a:rPr lang="en-US" sz="2000" b="1" dirty="0" smtClean="0">
                <a:solidFill>
                  <a:srgbClr val="7030A0"/>
                </a:solidFill>
              </a:rPr>
              <a:t>Question: value?</a:t>
            </a:r>
            <a:endParaRPr lang="en-US" sz="2000" b="1" dirty="0">
              <a:solidFill>
                <a:srgbClr val="7030A0"/>
              </a:solidFill>
            </a:endParaRPr>
          </a:p>
        </p:txBody>
      </p:sp>
      <p:pic>
        <p:nvPicPr>
          <p:cNvPr id="3" name="Imagen 2"/>
          <p:cNvPicPr>
            <a:picLocks noChangeAspect="1"/>
          </p:cNvPicPr>
          <p:nvPr/>
        </p:nvPicPr>
        <p:blipFill rotWithShape="1">
          <a:blip r:embed="rId4"/>
          <a:srcRect l="21867" t="67964" r="60210" b="18016"/>
          <a:stretch/>
        </p:blipFill>
        <p:spPr>
          <a:xfrm>
            <a:off x="5095042" y="1877923"/>
            <a:ext cx="2692895" cy="1184873"/>
          </a:xfrm>
          <a:prstGeom prst="rect">
            <a:avLst/>
          </a:prstGeom>
        </p:spPr>
      </p:pic>
      <p:sp>
        <p:nvSpPr>
          <p:cNvPr id="21" name="CuadroTexto 20"/>
          <p:cNvSpPr txBox="1"/>
          <p:nvPr/>
        </p:nvSpPr>
        <p:spPr>
          <a:xfrm>
            <a:off x="-7398" y="3226802"/>
            <a:ext cx="3391270" cy="707886"/>
          </a:xfrm>
          <a:prstGeom prst="rect">
            <a:avLst/>
          </a:prstGeom>
          <a:noFill/>
        </p:spPr>
        <p:txBody>
          <a:bodyPr wrap="square" rtlCol="0">
            <a:spAutoFit/>
          </a:bodyPr>
          <a:lstStyle/>
          <a:p>
            <a:pPr algn="just"/>
            <a:r>
              <a:rPr lang="en-US" sz="2000" b="1" dirty="0" smtClean="0">
                <a:solidFill>
                  <a:srgbClr val="00B4F1"/>
                </a:solidFill>
              </a:rPr>
              <a:t>3.1.5. Minimum </a:t>
            </a:r>
            <a:r>
              <a:rPr lang="en-US" sz="2000" b="1" dirty="0">
                <a:solidFill>
                  <a:srgbClr val="00B4F1"/>
                </a:solidFill>
              </a:rPr>
              <a:t>value of age</a:t>
            </a:r>
            <a:endParaRPr lang="es-ES" sz="2000" b="1" dirty="0">
              <a:solidFill>
                <a:srgbClr val="00B4F1"/>
              </a:solidFill>
            </a:endParaRPr>
          </a:p>
          <a:p>
            <a:pPr algn="just"/>
            <a:r>
              <a:rPr lang="en-US" sz="2000" i="1" dirty="0" err="1" smtClean="0"/>
              <a:t>df</a:t>
            </a:r>
            <a:r>
              <a:rPr lang="en-US" sz="2000" i="1" dirty="0" smtClean="0"/>
              <a:t>['</a:t>
            </a:r>
            <a:r>
              <a:rPr lang="en-US" sz="2000" i="1" dirty="0"/>
              <a:t> </a:t>
            </a:r>
            <a:r>
              <a:rPr lang="en-US" sz="2000" i="1" dirty="0" smtClean="0"/>
              <a:t>'variable'].</a:t>
            </a:r>
            <a:r>
              <a:rPr lang="en-US" sz="2000" i="1" dirty="0"/>
              <a:t>min()</a:t>
            </a:r>
            <a:endParaRPr lang="en-US" sz="2000" i="1" dirty="0" smtClean="0"/>
          </a:p>
        </p:txBody>
      </p:sp>
      <p:sp>
        <p:nvSpPr>
          <p:cNvPr id="22" name="CuadroTexto 21"/>
          <p:cNvSpPr txBox="1"/>
          <p:nvPr/>
        </p:nvSpPr>
        <p:spPr>
          <a:xfrm>
            <a:off x="3764872" y="3534781"/>
            <a:ext cx="1868749" cy="400110"/>
          </a:xfrm>
          <a:prstGeom prst="rect">
            <a:avLst/>
          </a:prstGeom>
          <a:noFill/>
        </p:spPr>
        <p:txBody>
          <a:bodyPr wrap="square" rtlCol="0">
            <a:spAutoFit/>
          </a:bodyPr>
          <a:lstStyle/>
          <a:p>
            <a:pPr algn="just"/>
            <a:r>
              <a:rPr lang="en-US" sz="2000" b="1" dirty="0" smtClean="0">
                <a:solidFill>
                  <a:srgbClr val="7030A0"/>
                </a:solidFill>
              </a:rPr>
              <a:t>Answer:</a:t>
            </a:r>
            <a:endParaRPr lang="en-US" sz="2000" b="1" dirty="0">
              <a:solidFill>
                <a:srgbClr val="7030A0"/>
              </a:solidFill>
            </a:endParaRPr>
          </a:p>
        </p:txBody>
      </p:sp>
      <p:sp>
        <p:nvSpPr>
          <p:cNvPr id="23" name="CuadroTexto 22"/>
          <p:cNvSpPr txBox="1"/>
          <p:nvPr/>
        </p:nvSpPr>
        <p:spPr>
          <a:xfrm>
            <a:off x="3744698" y="3201592"/>
            <a:ext cx="2230713" cy="400110"/>
          </a:xfrm>
          <a:prstGeom prst="rect">
            <a:avLst/>
          </a:prstGeom>
          <a:noFill/>
        </p:spPr>
        <p:txBody>
          <a:bodyPr wrap="square" rtlCol="0">
            <a:spAutoFit/>
          </a:bodyPr>
          <a:lstStyle/>
          <a:p>
            <a:pPr algn="just"/>
            <a:r>
              <a:rPr lang="en-US" sz="2000" b="1" dirty="0" smtClean="0">
                <a:solidFill>
                  <a:srgbClr val="7030A0"/>
                </a:solidFill>
              </a:rPr>
              <a:t>Question: value?</a:t>
            </a:r>
            <a:endParaRPr lang="en-US" sz="2000" b="1" dirty="0">
              <a:solidFill>
                <a:srgbClr val="7030A0"/>
              </a:solidFill>
            </a:endParaRPr>
          </a:p>
        </p:txBody>
      </p:sp>
      <p:pic>
        <p:nvPicPr>
          <p:cNvPr id="14" name="Imagen 13"/>
          <p:cNvPicPr>
            <a:picLocks noChangeAspect="1"/>
          </p:cNvPicPr>
          <p:nvPr/>
        </p:nvPicPr>
        <p:blipFill rotWithShape="1">
          <a:blip r:embed="rId5"/>
          <a:srcRect l="21957" t="71469" r="67110" b="22477"/>
          <a:stretch/>
        </p:blipFill>
        <p:spPr>
          <a:xfrm>
            <a:off x="4953001" y="3766215"/>
            <a:ext cx="2418765" cy="753384"/>
          </a:xfrm>
          <a:prstGeom prst="rect">
            <a:avLst/>
          </a:prstGeom>
        </p:spPr>
      </p:pic>
      <p:sp>
        <p:nvSpPr>
          <p:cNvPr id="24" name="CuadroTexto 23"/>
          <p:cNvSpPr txBox="1"/>
          <p:nvPr/>
        </p:nvSpPr>
        <p:spPr>
          <a:xfrm>
            <a:off x="1" y="4725316"/>
            <a:ext cx="3391270" cy="707886"/>
          </a:xfrm>
          <a:prstGeom prst="rect">
            <a:avLst/>
          </a:prstGeom>
          <a:noFill/>
        </p:spPr>
        <p:txBody>
          <a:bodyPr wrap="square" rtlCol="0">
            <a:spAutoFit/>
          </a:bodyPr>
          <a:lstStyle/>
          <a:p>
            <a:pPr algn="just"/>
            <a:r>
              <a:rPr lang="en-US" sz="2000" b="1" dirty="0" smtClean="0">
                <a:solidFill>
                  <a:srgbClr val="00B4F1"/>
                </a:solidFill>
              </a:rPr>
              <a:t>3.1.6. Maximum </a:t>
            </a:r>
            <a:r>
              <a:rPr lang="en-US" sz="2000" b="1" dirty="0">
                <a:solidFill>
                  <a:srgbClr val="00B4F1"/>
                </a:solidFill>
              </a:rPr>
              <a:t>value of age</a:t>
            </a:r>
            <a:endParaRPr lang="es-ES" sz="2000" b="1" dirty="0">
              <a:solidFill>
                <a:srgbClr val="00B4F1"/>
              </a:solidFill>
            </a:endParaRPr>
          </a:p>
          <a:p>
            <a:pPr algn="just"/>
            <a:r>
              <a:rPr lang="en-US" sz="2000" i="1" dirty="0" err="1" smtClean="0"/>
              <a:t>df</a:t>
            </a:r>
            <a:r>
              <a:rPr lang="en-US" sz="2000" i="1" dirty="0" smtClean="0"/>
              <a:t>['</a:t>
            </a:r>
            <a:r>
              <a:rPr lang="en-US" sz="2000" i="1" dirty="0"/>
              <a:t>variable</a:t>
            </a:r>
            <a:r>
              <a:rPr lang="en-US" sz="2000" i="1" dirty="0" smtClean="0"/>
              <a:t>'].</a:t>
            </a:r>
            <a:r>
              <a:rPr lang="en-US" sz="2000" i="1" dirty="0"/>
              <a:t>max()</a:t>
            </a:r>
            <a:endParaRPr lang="en-US" sz="2000" i="1" dirty="0" smtClean="0"/>
          </a:p>
        </p:txBody>
      </p:sp>
      <p:sp>
        <p:nvSpPr>
          <p:cNvPr id="25" name="CuadroTexto 24"/>
          <p:cNvSpPr txBox="1"/>
          <p:nvPr/>
        </p:nvSpPr>
        <p:spPr>
          <a:xfrm>
            <a:off x="3772271" y="5033295"/>
            <a:ext cx="1868749" cy="400110"/>
          </a:xfrm>
          <a:prstGeom prst="rect">
            <a:avLst/>
          </a:prstGeom>
          <a:noFill/>
        </p:spPr>
        <p:txBody>
          <a:bodyPr wrap="square" rtlCol="0">
            <a:spAutoFit/>
          </a:bodyPr>
          <a:lstStyle/>
          <a:p>
            <a:pPr algn="just"/>
            <a:r>
              <a:rPr lang="en-US" sz="2000" b="1" dirty="0" smtClean="0">
                <a:solidFill>
                  <a:srgbClr val="7030A0"/>
                </a:solidFill>
              </a:rPr>
              <a:t>Answer:</a:t>
            </a:r>
            <a:endParaRPr lang="en-US" sz="2000" b="1" dirty="0">
              <a:solidFill>
                <a:srgbClr val="7030A0"/>
              </a:solidFill>
            </a:endParaRPr>
          </a:p>
        </p:txBody>
      </p:sp>
      <p:sp>
        <p:nvSpPr>
          <p:cNvPr id="26" name="CuadroTexto 25"/>
          <p:cNvSpPr txBox="1"/>
          <p:nvPr/>
        </p:nvSpPr>
        <p:spPr>
          <a:xfrm>
            <a:off x="3752097" y="4700106"/>
            <a:ext cx="2230713" cy="400110"/>
          </a:xfrm>
          <a:prstGeom prst="rect">
            <a:avLst/>
          </a:prstGeom>
          <a:noFill/>
        </p:spPr>
        <p:txBody>
          <a:bodyPr wrap="square" rtlCol="0">
            <a:spAutoFit/>
          </a:bodyPr>
          <a:lstStyle/>
          <a:p>
            <a:pPr algn="just"/>
            <a:r>
              <a:rPr lang="en-US" sz="2000" b="1" dirty="0" smtClean="0">
                <a:solidFill>
                  <a:srgbClr val="7030A0"/>
                </a:solidFill>
              </a:rPr>
              <a:t>Question: value?</a:t>
            </a:r>
            <a:endParaRPr lang="en-US" sz="2000" b="1" dirty="0">
              <a:solidFill>
                <a:srgbClr val="7030A0"/>
              </a:solidFill>
            </a:endParaRPr>
          </a:p>
        </p:txBody>
      </p:sp>
      <p:pic>
        <p:nvPicPr>
          <p:cNvPr id="27" name="Imagen 26"/>
          <p:cNvPicPr>
            <a:picLocks noChangeAspect="1"/>
          </p:cNvPicPr>
          <p:nvPr/>
        </p:nvPicPr>
        <p:blipFill rotWithShape="1">
          <a:blip r:embed="rId6"/>
          <a:srcRect l="21957" t="70194" r="66841" b="23592"/>
          <a:stretch/>
        </p:blipFill>
        <p:spPr>
          <a:xfrm>
            <a:off x="5095042" y="5561515"/>
            <a:ext cx="2042012" cy="637105"/>
          </a:xfrm>
          <a:prstGeom prst="rect">
            <a:avLst/>
          </a:prstGeom>
        </p:spPr>
      </p:pic>
    </p:spTree>
    <p:extLst>
      <p:ext uri="{BB962C8B-B14F-4D97-AF65-F5344CB8AC3E}">
        <p14:creationId xmlns:p14="http://schemas.microsoft.com/office/powerpoint/2010/main" val="85275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2" grpId="0"/>
      <p:bldP spid="23" grpId="0"/>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0" y="1369889"/>
            <a:ext cx="4518734" cy="707886"/>
          </a:xfrm>
          <a:prstGeom prst="rect">
            <a:avLst/>
          </a:prstGeom>
          <a:noFill/>
        </p:spPr>
        <p:txBody>
          <a:bodyPr wrap="square" rtlCol="0">
            <a:spAutoFit/>
          </a:bodyPr>
          <a:lstStyle/>
          <a:p>
            <a:pPr algn="just"/>
            <a:r>
              <a:rPr lang="en-US" sz="2000" b="1" dirty="0" smtClean="0">
                <a:solidFill>
                  <a:srgbClr val="00B4F1"/>
                </a:solidFill>
              </a:rPr>
              <a:t>3.1.7. Range </a:t>
            </a:r>
            <a:r>
              <a:rPr lang="en-US" sz="2000" b="1" dirty="0">
                <a:solidFill>
                  <a:srgbClr val="00B4F1"/>
                </a:solidFill>
              </a:rPr>
              <a:t>of </a:t>
            </a:r>
            <a:r>
              <a:rPr lang="es-ES" sz="2000" b="1" dirty="0" err="1" smtClean="0">
                <a:solidFill>
                  <a:srgbClr val="00B4F1"/>
                </a:solidFill>
              </a:rPr>
              <a:t>age</a:t>
            </a:r>
            <a:endParaRPr lang="es-ES" sz="2000" b="1" dirty="0">
              <a:solidFill>
                <a:srgbClr val="00B4F1"/>
              </a:solidFill>
            </a:endParaRPr>
          </a:p>
          <a:p>
            <a:pPr algn="just"/>
            <a:r>
              <a:rPr lang="en-US" sz="2000" i="1" dirty="0" err="1" smtClean="0"/>
              <a:t>df</a:t>
            </a:r>
            <a:r>
              <a:rPr lang="en-US" sz="2000" i="1" dirty="0" smtClean="0"/>
              <a:t>['</a:t>
            </a:r>
            <a:r>
              <a:rPr lang="en-US" sz="2000" i="1" dirty="0"/>
              <a:t>variable</a:t>
            </a:r>
            <a:r>
              <a:rPr lang="en-US" sz="2000" i="1" dirty="0" smtClean="0"/>
              <a:t>'].</a:t>
            </a:r>
            <a:r>
              <a:rPr lang="en-US" sz="2000" i="1" dirty="0"/>
              <a:t>max() - </a:t>
            </a:r>
            <a:r>
              <a:rPr lang="en-US" sz="2000" i="1" dirty="0" err="1"/>
              <a:t>df</a:t>
            </a:r>
            <a:r>
              <a:rPr lang="en-US" sz="2000" i="1" dirty="0" smtClean="0"/>
              <a:t>['</a:t>
            </a:r>
            <a:r>
              <a:rPr lang="en-US" sz="2000" i="1" dirty="0"/>
              <a:t>variable</a:t>
            </a:r>
            <a:r>
              <a:rPr lang="en-US" sz="2000" i="1" dirty="0" smtClean="0"/>
              <a:t>'].</a:t>
            </a:r>
            <a:r>
              <a:rPr lang="en-US" sz="2000" i="1" dirty="0"/>
              <a:t>min()</a:t>
            </a:r>
            <a:endParaRPr lang="en-US" sz="2000" i="1" dirty="0" smtClean="0"/>
          </a:p>
        </p:txBody>
      </p:sp>
      <p:sp>
        <p:nvSpPr>
          <p:cNvPr id="10" name="CuadroTexto 9"/>
          <p:cNvSpPr txBox="1"/>
          <p:nvPr/>
        </p:nvSpPr>
        <p:spPr>
          <a:xfrm>
            <a:off x="5006267" y="1677868"/>
            <a:ext cx="1868749" cy="400110"/>
          </a:xfrm>
          <a:prstGeom prst="rect">
            <a:avLst/>
          </a:prstGeom>
          <a:noFill/>
        </p:spPr>
        <p:txBody>
          <a:bodyPr wrap="square" rtlCol="0">
            <a:spAutoFit/>
          </a:bodyPr>
          <a:lstStyle/>
          <a:p>
            <a:pPr algn="just"/>
            <a:r>
              <a:rPr lang="en-US" sz="2000" b="1" dirty="0" smtClean="0">
                <a:solidFill>
                  <a:srgbClr val="7030A0"/>
                </a:solidFill>
              </a:rPr>
              <a:t>Answer:</a:t>
            </a:r>
            <a:endParaRPr lang="en-US" sz="2000" b="1" dirty="0">
              <a:solidFill>
                <a:srgbClr val="7030A0"/>
              </a:solidFill>
            </a:endParaRPr>
          </a:p>
        </p:txBody>
      </p:sp>
      <p:sp>
        <p:nvSpPr>
          <p:cNvPr id="11" name="CuadroTexto 10"/>
          <p:cNvSpPr txBox="1"/>
          <p:nvPr/>
        </p:nvSpPr>
        <p:spPr>
          <a:xfrm>
            <a:off x="4986093" y="1344679"/>
            <a:ext cx="2230713" cy="400110"/>
          </a:xfrm>
          <a:prstGeom prst="rect">
            <a:avLst/>
          </a:prstGeom>
          <a:noFill/>
        </p:spPr>
        <p:txBody>
          <a:bodyPr wrap="square" rtlCol="0">
            <a:spAutoFit/>
          </a:bodyPr>
          <a:lstStyle/>
          <a:p>
            <a:pPr algn="just"/>
            <a:r>
              <a:rPr lang="en-US" sz="2000" b="1" dirty="0" smtClean="0">
                <a:solidFill>
                  <a:srgbClr val="7030A0"/>
                </a:solidFill>
              </a:rPr>
              <a:t>Question: value?</a:t>
            </a:r>
            <a:endParaRPr lang="en-US" sz="2000" b="1" dirty="0">
              <a:solidFill>
                <a:srgbClr val="7030A0"/>
              </a:solidFill>
            </a:endParaRPr>
          </a:p>
        </p:txBody>
      </p:sp>
      <p:pic>
        <p:nvPicPr>
          <p:cNvPr id="2" name="Imagen 1"/>
          <p:cNvPicPr>
            <a:picLocks noChangeAspect="1"/>
          </p:cNvPicPr>
          <p:nvPr/>
        </p:nvPicPr>
        <p:blipFill rotWithShape="1">
          <a:blip r:embed="rId4"/>
          <a:srcRect l="21777" t="71150" r="60030" b="22158"/>
          <a:stretch/>
        </p:blipFill>
        <p:spPr>
          <a:xfrm>
            <a:off x="4987772" y="2143903"/>
            <a:ext cx="3490113" cy="722092"/>
          </a:xfrm>
          <a:prstGeom prst="rect">
            <a:avLst/>
          </a:prstGeom>
        </p:spPr>
      </p:pic>
      <p:sp>
        <p:nvSpPr>
          <p:cNvPr id="18" name="CuadroTexto 17"/>
          <p:cNvSpPr txBox="1"/>
          <p:nvPr/>
        </p:nvSpPr>
        <p:spPr>
          <a:xfrm>
            <a:off x="1480" y="2995982"/>
            <a:ext cx="4518734" cy="1015663"/>
          </a:xfrm>
          <a:prstGeom prst="rect">
            <a:avLst/>
          </a:prstGeom>
          <a:noFill/>
        </p:spPr>
        <p:txBody>
          <a:bodyPr wrap="square" rtlCol="0">
            <a:spAutoFit/>
          </a:bodyPr>
          <a:lstStyle/>
          <a:p>
            <a:pPr algn="just"/>
            <a:r>
              <a:rPr lang="en-US" sz="2000" b="1" dirty="0" smtClean="0">
                <a:solidFill>
                  <a:srgbClr val="00B4F1"/>
                </a:solidFill>
              </a:rPr>
              <a:t>3.1.8. </a:t>
            </a:r>
            <a:r>
              <a:rPr lang="es-ES" sz="2000" b="1" dirty="0" err="1" smtClean="0">
                <a:solidFill>
                  <a:srgbClr val="00B4F1"/>
                </a:solidFill>
              </a:rPr>
              <a:t>Frequency</a:t>
            </a:r>
            <a:r>
              <a:rPr lang="es-ES" sz="2000" b="1" dirty="0" smtClean="0">
                <a:solidFill>
                  <a:srgbClr val="00B4F1"/>
                </a:solidFill>
              </a:rPr>
              <a:t> </a:t>
            </a:r>
            <a:r>
              <a:rPr lang="es-ES" sz="2000" b="1" dirty="0" err="1">
                <a:solidFill>
                  <a:srgbClr val="00B4F1"/>
                </a:solidFill>
              </a:rPr>
              <a:t>table</a:t>
            </a:r>
            <a:r>
              <a:rPr lang="es-ES" sz="2000" b="1" dirty="0">
                <a:solidFill>
                  <a:srgbClr val="00B4F1"/>
                </a:solidFill>
              </a:rPr>
              <a:t> of </a:t>
            </a:r>
            <a:r>
              <a:rPr lang="es-ES" sz="2000" b="1" dirty="0" err="1">
                <a:solidFill>
                  <a:srgbClr val="00B4F1"/>
                </a:solidFill>
              </a:rPr>
              <a:t>age</a:t>
            </a:r>
            <a:endParaRPr lang="es-ES" sz="2000" b="1" dirty="0">
              <a:solidFill>
                <a:srgbClr val="00B4F1"/>
              </a:solidFill>
            </a:endParaRPr>
          </a:p>
          <a:p>
            <a:pPr algn="just"/>
            <a:r>
              <a:rPr lang="en-US" sz="2000" i="1" dirty="0" smtClean="0"/>
              <a:t>counts </a:t>
            </a:r>
            <a:r>
              <a:rPr lang="en-US" sz="2000" i="1" dirty="0"/>
              <a:t>= </a:t>
            </a:r>
            <a:r>
              <a:rPr lang="en-US" sz="2000" i="1" dirty="0" err="1"/>
              <a:t>df</a:t>
            </a:r>
            <a:r>
              <a:rPr lang="en-US" sz="2000" i="1" dirty="0" smtClean="0"/>
              <a:t>['</a:t>
            </a:r>
            <a:r>
              <a:rPr lang="en-US" sz="2000" i="1" dirty="0"/>
              <a:t>variable</a:t>
            </a:r>
            <a:r>
              <a:rPr lang="en-US" sz="2000" i="1" dirty="0" smtClean="0"/>
              <a:t>'].</a:t>
            </a:r>
            <a:r>
              <a:rPr lang="en-US" sz="2000" i="1" dirty="0" err="1"/>
              <a:t>value_counts</a:t>
            </a:r>
            <a:r>
              <a:rPr lang="en-US" sz="2000" i="1" dirty="0"/>
              <a:t>()</a:t>
            </a:r>
          </a:p>
          <a:p>
            <a:pPr algn="just"/>
            <a:r>
              <a:rPr lang="en-US" sz="2000" i="1" dirty="0"/>
              <a:t>counts</a:t>
            </a:r>
            <a:endParaRPr lang="en-US" sz="2000" i="1" dirty="0" smtClean="0"/>
          </a:p>
        </p:txBody>
      </p:sp>
      <p:sp>
        <p:nvSpPr>
          <p:cNvPr id="19" name="CuadroTexto 18"/>
          <p:cNvSpPr txBox="1"/>
          <p:nvPr/>
        </p:nvSpPr>
        <p:spPr>
          <a:xfrm>
            <a:off x="5007747" y="3303961"/>
            <a:ext cx="1868749" cy="400110"/>
          </a:xfrm>
          <a:prstGeom prst="rect">
            <a:avLst/>
          </a:prstGeom>
          <a:noFill/>
        </p:spPr>
        <p:txBody>
          <a:bodyPr wrap="square" rtlCol="0">
            <a:spAutoFit/>
          </a:bodyPr>
          <a:lstStyle/>
          <a:p>
            <a:pPr algn="just"/>
            <a:r>
              <a:rPr lang="en-US" sz="2000" b="1" dirty="0" smtClean="0">
                <a:solidFill>
                  <a:srgbClr val="7030A0"/>
                </a:solidFill>
              </a:rPr>
              <a:t>Answer:</a:t>
            </a:r>
            <a:endParaRPr lang="en-US" sz="2000" b="1" dirty="0">
              <a:solidFill>
                <a:srgbClr val="7030A0"/>
              </a:solidFill>
            </a:endParaRPr>
          </a:p>
        </p:txBody>
      </p:sp>
      <p:sp>
        <p:nvSpPr>
          <p:cNvPr id="20" name="CuadroTexto 19"/>
          <p:cNvSpPr txBox="1"/>
          <p:nvPr/>
        </p:nvSpPr>
        <p:spPr>
          <a:xfrm>
            <a:off x="4987573" y="2970772"/>
            <a:ext cx="2230713" cy="400110"/>
          </a:xfrm>
          <a:prstGeom prst="rect">
            <a:avLst/>
          </a:prstGeom>
          <a:noFill/>
        </p:spPr>
        <p:txBody>
          <a:bodyPr wrap="square" rtlCol="0">
            <a:spAutoFit/>
          </a:bodyPr>
          <a:lstStyle/>
          <a:p>
            <a:pPr algn="just"/>
            <a:r>
              <a:rPr lang="en-US" sz="2000" b="1" dirty="0" smtClean="0">
                <a:solidFill>
                  <a:srgbClr val="7030A0"/>
                </a:solidFill>
              </a:rPr>
              <a:t>Question: value?</a:t>
            </a:r>
            <a:endParaRPr lang="en-US" sz="2000" b="1" dirty="0">
              <a:solidFill>
                <a:srgbClr val="7030A0"/>
              </a:solidFill>
            </a:endParaRPr>
          </a:p>
        </p:txBody>
      </p:sp>
      <p:pic>
        <p:nvPicPr>
          <p:cNvPr id="8" name="Imagen 7"/>
          <p:cNvPicPr>
            <a:picLocks noChangeAspect="1"/>
          </p:cNvPicPr>
          <p:nvPr/>
        </p:nvPicPr>
        <p:blipFill rotWithShape="1">
          <a:blip r:embed="rId5"/>
          <a:srcRect l="21419" t="68760" r="59940" b="15626"/>
          <a:stretch/>
        </p:blipFill>
        <p:spPr>
          <a:xfrm>
            <a:off x="5029940" y="3861787"/>
            <a:ext cx="3203210" cy="1509203"/>
          </a:xfrm>
          <a:prstGeom prst="rect">
            <a:avLst/>
          </a:prstGeom>
        </p:spPr>
      </p:pic>
    </p:spTree>
    <p:extLst>
      <p:ext uri="{BB962C8B-B14F-4D97-AF65-F5344CB8AC3E}">
        <p14:creationId xmlns:p14="http://schemas.microsoft.com/office/powerpoint/2010/main" val="244557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8" grpId="0"/>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p:nvSpPr>
        <p:spPr>
          <a:xfrm>
            <a:off x="133166" y="1352145"/>
            <a:ext cx="9561250" cy="4401205"/>
          </a:xfrm>
          <a:prstGeom prst="rect">
            <a:avLst/>
          </a:prstGeom>
          <a:noFill/>
        </p:spPr>
        <p:txBody>
          <a:bodyPr wrap="square" rtlCol="0">
            <a:spAutoFit/>
          </a:bodyPr>
          <a:lstStyle/>
          <a:p>
            <a:pPr algn="just"/>
            <a:r>
              <a:rPr lang="en-US" sz="2000" b="1" dirty="0">
                <a:solidFill>
                  <a:srgbClr val="00B4F1"/>
                </a:solidFill>
              </a:rPr>
              <a:t>4</a:t>
            </a:r>
            <a:r>
              <a:rPr lang="en-US" sz="2000" b="1" dirty="0" smtClean="0">
                <a:solidFill>
                  <a:srgbClr val="00B4F1"/>
                </a:solidFill>
              </a:rPr>
              <a:t>. </a:t>
            </a:r>
            <a:r>
              <a:rPr lang="es-ES" sz="2000" b="1" dirty="0" smtClean="0">
                <a:solidFill>
                  <a:srgbClr val="00B4F1"/>
                </a:solidFill>
              </a:rPr>
              <a:t>Central </a:t>
            </a:r>
            <a:r>
              <a:rPr lang="es-ES" sz="2000" b="1" dirty="0" err="1">
                <a:solidFill>
                  <a:srgbClr val="00B4F1"/>
                </a:solidFill>
              </a:rPr>
              <a:t>Tendency</a:t>
            </a:r>
            <a:endParaRPr lang="es-ES" sz="2000" b="1" dirty="0">
              <a:solidFill>
                <a:srgbClr val="00B4F1"/>
              </a:solidFill>
            </a:endParaRPr>
          </a:p>
          <a:p>
            <a:pPr algn="just"/>
            <a:endParaRPr lang="es-ES" sz="2000" b="1" dirty="0" smtClean="0">
              <a:solidFill>
                <a:srgbClr val="00B4F1"/>
              </a:solidFill>
            </a:endParaRPr>
          </a:p>
          <a:p>
            <a:pPr algn="just"/>
            <a:r>
              <a:rPr lang="es-ES" sz="2000" b="1" dirty="0" smtClean="0">
                <a:solidFill>
                  <a:srgbClr val="00B4F1"/>
                </a:solidFill>
              </a:rPr>
              <a:t>4.1.1. MEAN</a:t>
            </a:r>
          </a:p>
          <a:p>
            <a:pPr algn="just"/>
            <a:endParaRPr lang="es-ES" sz="2000" b="1" dirty="0">
              <a:solidFill>
                <a:srgbClr val="00B4F1"/>
              </a:solidFill>
            </a:endParaRPr>
          </a:p>
          <a:p>
            <a:pPr>
              <a:lnSpc>
                <a:spcPct val="80000"/>
              </a:lnSpc>
              <a:buFont typeface="Wingdings" panose="05000000000000000000" pitchFamily="2" charset="2"/>
              <a:buNone/>
            </a:pPr>
            <a:r>
              <a:rPr lang="en-US" altLang="es-ES" sz="2000" dirty="0" smtClean="0"/>
              <a:t>Most </a:t>
            </a:r>
            <a:r>
              <a:rPr lang="en-US" altLang="es-ES" sz="2000" dirty="0"/>
              <a:t>commonly called the “average.”</a:t>
            </a:r>
          </a:p>
          <a:p>
            <a:pPr>
              <a:lnSpc>
                <a:spcPct val="80000"/>
              </a:lnSpc>
              <a:buFont typeface="Wingdings" panose="05000000000000000000" pitchFamily="2" charset="2"/>
              <a:buNone/>
            </a:pPr>
            <a:endParaRPr lang="en-US" altLang="es-ES" sz="2000" dirty="0"/>
          </a:p>
          <a:p>
            <a:pPr>
              <a:lnSpc>
                <a:spcPct val="80000"/>
              </a:lnSpc>
              <a:buFont typeface="Wingdings" panose="05000000000000000000" pitchFamily="2" charset="2"/>
              <a:buNone/>
            </a:pPr>
            <a:r>
              <a:rPr lang="en-US" altLang="es-ES" sz="2000" dirty="0"/>
              <a:t>Add up the values for each case and divide by the total number of cases</a:t>
            </a:r>
            <a:r>
              <a:rPr lang="en-US" altLang="es-ES" sz="2000" dirty="0" smtClean="0"/>
              <a:t>.</a:t>
            </a:r>
          </a:p>
          <a:p>
            <a:pPr>
              <a:lnSpc>
                <a:spcPct val="80000"/>
              </a:lnSpc>
              <a:buFont typeface="Wingdings" panose="05000000000000000000" pitchFamily="2" charset="2"/>
              <a:buNone/>
            </a:pPr>
            <a:endParaRPr lang="en-US" altLang="es-ES" sz="2000" dirty="0"/>
          </a:p>
          <a:p>
            <a:pPr marL="571500" indent="-571500">
              <a:buFont typeface="Wingdings" panose="05000000000000000000" pitchFamily="2" charset="2"/>
              <a:buAutoNum type="arabicPeriod"/>
            </a:pPr>
            <a:r>
              <a:rPr lang="en-US" altLang="es-ES" sz="2000" dirty="0"/>
              <a:t>Means can be badly affected by outliers (data points with extreme values unlike the rest</a:t>
            </a:r>
            <a:r>
              <a:rPr lang="en-US" altLang="es-ES" sz="2000" dirty="0" smtClean="0"/>
              <a:t>). </a:t>
            </a:r>
            <a:endParaRPr lang="en-US" altLang="es-ES" sz="2000" dirty="0"/>
          </a:p>
          <a:p>
            <a:pPr marL="571500" indent="-571500">
              <a:buFont typeface="Wingdings" panose="05000000000000000000" pitchFamily="2" charset="2"/>
              <a:buAutoNum type="arabicPeriod"/>
            </a:pPr>
            <a:r>
              <a:rPr lang="en-US" altLang="es-ES" sz="2000" dirty="0"/>
              <a:t>Outliers can make the mean a bad measure of central tendency or common </a:t>
            </a:r>
            <a:r>
              <a:rPr lang="en-US" altLang="es-ES" sz="2000" dirty="0" smtClean="0"/>
              <a:t>experience.</a:t>
            </a:r>
            <a:endParaRPr lang="en-US" altLang="es-ES" sz="2000" dirty="0"/>
          </a:p>
          <a:p>
            <a:pPr>
              <a:lnSpc>
                <a:spcPct val="80000"/>
              </a:lnSpc>
              <a:buFont typeface="Wingdings" panose="05000000000000000000" pitchFamily="2" charset="2"/>
              <a:buNone/>
            </a:pPr>
            <a:endParaRPr lang="en-US" altLang="es-ES" sz="2000" dirty="0" smtClean="0"/>
          </a:p>
          <a:p>
            <a:pPr algn="just"/>
            <a:endParaRPr lang="es-ES" sz="2000" b="1" dirty="0">
              <a:solidFill>
                <a:srgbClr val="00B4F1"/>
              </a:solidFill>
            </a:endParaRPr>
          </a:p>
          <a:p>
            <a:pPr algn="just"/>
            <a:r>
              <a:rPr lang="en-US" sz="2000" i="1" dirty="0" err="1" smtClean="0"/>
              <a:t>df</a:t>
            </a:r>
            <a:r>
              <a:rPr lang="en-US" sz="2000" i="1" dirty="0" smtClean="0"/>
              <a:t>['</a:t>
            </a:r>
            <a:r>
              <a:rPr lang="en-US" sz="2000" i="1" dirty="0"/>
              <a:t>variable</a:t>
            </a:r>
            <a:r>
              <a:rPr lang="en-US" sz="2000" i="1" dirty="0" smtClean="0"/>
              <a:t>'].</a:t>
            </a:r>
            <a:r>
              <a:rPr lang="en-US" sz="2000" i="1" dirty="0"/>
              <a:t>mean()</a:t>
            </a:r>
            <a:endParaRPr lang="en-US" sz="2000" i="1" dirty="0" smtClean="0"/>
          </a:p>
        </p:txBody>
      </p:sp>
      <p:sp>
        <p:nvSpPr>
          <p:cNvPr id="29" name="CuadroTexto 28"/>
          <p:cNvSpPr txBox="1"/>
          <p:nvPr/>
        </p:nvSpPr>
        <p:spPr>
          <a:xfrm>
            <a:off x="3905436" y="1660124"/>
            <a:ext cx="1868749" cy="400110"/>
          </a:xfrm>
          <a:prstGeom prst="rect">
            <a:avLst/>
          </a:prstGeom>
          <a:noFill/>
        </p:spPr>
        <p:txBody>
          <a:bodyPr wrap="square" rtlCol="0">
            <a:spAutoFit/>
          </a:bodyPr>
          <a:lstStyle/>
          <a:p>
            <a:pPr algn="just"/>
            <a:r>
              <a:rPr lang="en-US" sz="2000" b="1" dirty="0" smtClean="0">
                <a:solidFill>
                  <a:srgbClr val="7030A0"/>
                </a:solidFill>
              </a:rPr>
              <a:t>Answer:</a:t>
            </a:r>
            <a:endParaRPr lang="en-US" sz="2000" b="1" dirty="0">
              <a:solidFill>
                <a:srgbClr val="7030A0"/>
              </a:solidFill>
            </a:endParaRPr>
          </a:p>
        </p:txBody>
      </p:sp>
      <p:sp>
        <p:nvSpPr>
          <p:cNvPr id="30" name="CuadroTexto 29"/>
          <p:cNvSpPr txBox="1"/>
          <p:nvPr/>
        </p:nvSpPr>
        <p:spPr>
          <a:xfrm>
            <a:off x="3885262" y="1326935"/>
            <a:ext cx="2230713" cy="400110"/>
          </a:xfrm>
          <a:prstGeom prst="rect">
            <a:avLst/>
          </a:prstGeom>
          <a:noFill/>
        </p:spPr>
        <p:txBody>
          <a:bodyPr wrap="square" rtlCol="0">
            <a:spAutoFit/>
          </a:bodyPr>
          <a:lstStyle/>
          <a:p>
            <a:pPr algn="just"/>
            <a:r>
              <a:rPr lang="en-US" sz="2000" b="1" dirty="0" smtClean="0">
                <a:solidFill>
                  <a:srgbClr val="7030A0"/>
                </a:solidFill>
              </a:rPr>
              <a:t>Question: value?</a:t>
            </a:r>
            <a:endParaRPr lang="en-US" sz="2000" b="1" dirty="0">
              <a:solidFill>
                <a:srgbClr val="7030A0"/>
              </a:solidFill>
            </a:endParaRPr>
          </a:p>
        </p:txBody>
      </p:sp>
      <p:pic>
        <p:nvPicPr>
          <p:cNvPr id="3" name="Imagen 2"/>
          <p:cNvPicPr>
            <a:picLocks noChangeAspect="1"/>
          </p:cNvPicPr>
          <p:nvPr/>
        </p:nvPicPr>
        <p:blipFill rotWithShape="1">
          <a:blip r:embed="rId4"/>
          <a:srcRect l="21598" t="70991" r="66662" b="22636"/>
          <a:stretch/>
        </p:blipFill>
        <p:spPr>
          <a:xfrm>
            <a:off x="5592931" y="1611943"/>
            <a:ext cx="3108952" cy="949296"/>
          </a:xfrm>
          <a:prstGeom prst="rect">
            <a:avLst/>
          </a:prstGeom>
        </p:spPr>
      </p:pic>
      <p:sp>
        <p:nvSpPr>
          <p:cNvPr id="36" name="Line 4"/>
          <p:cNvSpPr>
            <a:spLocks noChangeShapeType="1"/>
          </p:cNvSpPr>
          <p:nvPr/>
        </p:nvSpPr>
        <p:spPr bwMode="auto">
          <a:xfrm>
            <a:off x="2455416" y="5914440"/>
            <a:ext cx="7315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37" name="AutoShape 5"/>
          <p:cNvSpPr>
            <a:spLocks noChangeArrowheads="1"/>
          </p:cNvSpPr>
          <p:nvPr/>
        </p:nvSpPr>
        <p:spPr bwMode="auto">
          <a:xfrm>
            <a:off x="3750816" y="5914440"/>
            <a:ext cx="533400" cy="381000"/>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8" name="Freeform 6"/>
          <p:cNvSpPr>
            <a:spLocks/>
          </p:cNvSpPr>
          <p:nvPr/>
        </p:nvSpPr>
        <p:spPr bwMode="auto">
          <a:xfrm>
            <a:off x="2455416" y="5076240"/>
            <a:ext cx="7239000" cy="863600"/>
          </a:xfrm>
          <a:custGeom>
            <a:avLst/>
            <a:gdLst>
              <a:gd name="T0" fmla="*/ 0 w 4560"/>
              <a:gd name="T1" fmla="*/ 496 h 544"/>
              <a:gd name="T2" fmla="*/ 240 w 4560"/>
              <a:gd name="T3" fmla="*/ 16 h 544"/>
              <a:gd name="T4" fmla="*/ 1104 w 4560"/>
              <a:gd name="T5" fmla="*/ 400 h 544"/>
              <a:gd name="T6" fmla="*/ 4560 w 4560"/>
              <a:gd name="T7" fmla="*/ 544 h 544"/>
            </a:gdLst>
            <a:ahLst/>
            <a:cxnLst>
              <a:cxn ang="0">
                <a:pos x="T0" y="T1"/>
              </a:cxn>
              <a:cxn ang="0">
                <a:pos x="T2" y="T3"/>
              </a:cxn>
              <a:cxn ang="0">
                <a:pos x="T4" y="T5"/>
              </a:cxn>
              <a:cxn ang="0">
                <a:pos x="T6" y="T7"/>
              </a:cxn>
            </a:cxnLst>
            <a:rect l="0" t="0" r="r" b="b"/>
            <a:pathLst>
              <a:path w="4560" h="544">
                <a:moveTo>
                  <a:pt x="0" y="496"/>
                </a:moveTo>
                <a:cubicBezTo>
                  <a:pt x="28" y="264"/>
                  <a:pt x="56" y="32"/>
                  <a:pt x="240" y="16"/>
                </a:cubicBezTo>
                <a:cubicBezTo>
                  <a:pt x="424" y="0"/>
                  <a:pt x="384" y="312"/>
                  <a:pt x="1104" y="400"/>
                </a:cubicBezTo>
                <a:cubicBezTo>
                  <a:pt x="1824" y="488"/>
                  <a:pt x="3984" y="520"/>
                  <a:pt x="4560" y="54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39" name="Text Box 7"/>
          <p:cNvSpPr txBox="1">
            <a:spLocks noChangeArrowheads="1"/>
          </p:cNvSpPr>
          <p:nvPr/>
        </p:nvSpPr>
        <p:spPr bwMode="auto">
          <a:xfrm>
            <a:off x="2379216" y="6143040"/>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s-ES" dirty="0"/>
              <a:t>All of Us</a:t>
            </a:r>
          </a:p>
        </p:txBody>
      </p:sp>
      <p:sp>
        <p:nvSpPr>
          <p:cNvPr id="40" name="Text Box 8"/>
          <p:cNvSpPr txBox="1">
            <a:spLocks noChangeArrowheads="1"/>
          </p:cNvSpPr>
          <p:nvPr/>
        </p:nvSpPr>
        <p:spPr bwMode="auto">
          <a:xfrm>
            <a:off x="8551416" y="5990640"/>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s-ES"/>
              <a:t>Bill Gates</a:t>
            </a:r>
          </a:p>
        </p:txBody>
      </p:sp>
      <p:sp>
        <p:nvSpPr>
          <p:cNvPr id="41" name="Text Box 9"/>
          <p:cNvSpPr txBox="1">
            <a:spLocks noChangeArrowheads="1"/>
          </p:cNvSpPr>
          <p:nvPr/>
        </p:nvSpPr>
        <p:spPr bwMode="auto">
          <a:xfrm>
            <a:off x="3598416" y="6371640"/>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s-ES" dirty="0"/>
              <a:t>Mean</a:t>
            </a:r>
          </a:p>
        </p:txBody>
      </p:sp>
      <p:sp>
        <p:nvSpPr>
          <p:cNvPr id="42" name="Text Box 10"/>
          <p:cNvSpPr txBox="1">
            <a:spLocks noChangeArrowheads="1"/>
          </p:cNvSpPr>
          <p:nvPr/>
        </p:nvSpPr>
        <p:spPr bwMode="auto">
          <a:xfrm>
            <a:off x="8551416" y="6295440"/>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s-ES"/>
              <a:t>  Outlier</a:t>
            </a:r>
          </a:p>
        </p:txBody>
      </p:sp>
      <p:sp>
        <p:nvSpPr>
          <p:cNvPr id="43" name="Text Box 11"/>
          <p:cNvSpPr txBox="1">
            <a:spLocks noChangeArrowheads="1"/>
          </p:cNvSpPr>
          <p:nvPr/>
        </p:nvSpPr>
        <p:spPr bwMode="auto">
          <a:xfrm>
            <a:off x="3979416" y="4611103"/>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s-ES" sz="2400" dirty="0"/>
              <a:t>Income in the U.S.</a:t>
            </a:r>
          </a:p>
        </p:txBody>
      </p:sp>
    </p:spTree>
    <p:extLst>
      <p:ext uri="{BB962C8B-B14F-4D97-AF65-F5344CB8AC3E}">
        <p14:creationId xmlns:p14="http://schemas.microsoft.com/office/powerpoint/2010/main" val="176023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6" grpId="0" animBg="1"/>
      <p:bldP spid="37" grpId="0" animBg="1"/>
      <p:bldP spid="38" grpId="0" animBg="1"/>
      <p:bldP spid="39" grpId="0"/>
      <p:bldP spid="40" grpId="0"/>
      <p:bldP spid="41" grpId="0"/>
      <p:bldP spid="42" grpId="0"/>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p:cNvSpPr txBox="1"/>
          <p:nvPr/>
        </p:nvSpPr>
        <p:spPr>
          <a:xfrm>
            <a:off x="125766" y="1424646"/>
            <a:ext cx="9561250" cy="4493538"/>
          </a:xfrm>
          <a:prstGeom prst="rect">
            <a:avLst/>
          </a:prstGeom>
          <a:noFill/>
        </p:spPr>
        <p:txBody>
          <a:bodyPr wrap="square" rtlCol="0">
            <a:spAutoFit/>
          </a:bodyPr>
          <a:lstStyle/>
          <a:p>
            <a:pPr algn="just"/>
            <a:r>
              <a:rPr lang="es-ES" sz="2000" b="1" dirty="0" smtClean="0">
                <a:solidFill>
                  <a:srgbClr val="00B4F1"/>
                </a:solidFill>
              </a:rPr>
              <a:t>4.1.2. MEDIAN</a:t>
            </a:r>
          </a:p>
          <a:p>
            <a:pPr algn="just"/>
            <a:endParaRPr lang="es-ES" sz="2000" b="1" dirty="0">
              <a:solidFill>
                <a:srgbClr val="00B4F1"/>
              </a:solidFill>
            </a:endParaRPr>
          </a:p>
          <a:p>
            <a:pPr>
              <a:lnSpc>
                <a:spcPct val="90000"/>
              </a:lnSpc>
              <a:buFont typeface="Wingdings" panose="05000000000000000000" pitchFamily="2" charset="2"/>
              <a:buNone/>
            </a:pPr>
            <a:r>
              <a:rPr lang="en-US" altLang="es-ES" sz="2000" dirty="0" smtClean="0"/>
              <a:t>The </a:t>
            </a:r>
            <a:r>
              <a:rPr lang="en-US" altLang="es-ES" sz="2000" dirty="0"/>
              <a:t>middle value when a variable’s values are ranked in order; the point that divides a distribution into two equal halves.</a:t>
            </a:r>
          </a:p>
          <a:p>
            <a:pPr>
              <a:lnSpc>
                <a:spcPct val="90000"/>
              </a:lnSpc>
              <a:buFont typeface="Wingdings" panose="05000000000000000000" pitchFamily="2" charset="2"/>
              <a:buNone/>
            </a:pPr>
            <a:endParaRPr lang="en-US" altLang="es-ES" sz="2000" dirty="0"/>
          </a:p>
          <a:p>
            <a:pPr>
              <a:lnSpc>
                <a:spcPct val="90000"/>
              </a:lnSpc>
              <a:buFont typeface="Wingdings" panose="05000000000000000000" pitchFamily="2" charset="2"/>
              <a:buNone/>
            </a:pPr>
            <a:r>
              <a:rPr lang="en-US" altLang="es-ES" sz="2000" dirty="0"/>
              <a:t>When data are listed in order, the median is the point at which 50% of the cases are above and 50% below it.</a:t>
            </a:r>
          </a:p>
          <a:p>
            <a:pPr>
              <a:lnSpc>
                <a:spcPct val="90000"/>
              </a:lnSpc>
              <a:buFont typeface="Wingdings" panose="05000000000000000000" pitchFamily="2" charset="2"/>
              <a:buNone/>
            </a:pPr>
            <a:endParaRPr lang="en-US" altLang="es-ES" sz="2000" dirty="0"/>
          </a:p>
          <a:p>
            <a:pPr>
              <a:lnSpc>
                <a:spcPct val="90000"/>
              </a:lnSpc>
              <a:buFont typeface="Wingdings" panose="05000000000000000000" pitchFamily="2" charset="2"/>
              <a:buNone/>
            </a:pPr>
            <a:r>
              <a:rPr lang="en-US" altLang="es-ES" sz="2000" dirty="0"/>
              <a:t>The 50</a:t>
            </a:r>
            <a:r>
              <a:rPr lang="en-US" altLang="es-ES" sz="2000" baseline="30000" dirty="0"/>
              <a:t>th</a:t>
            </a:r>
            <a:r>
              <a:rPr lang="en-US" altLang="es-ES" sz="2000" dirty="0"/>
              <a:t> percentile.</a:t>
            </a:r>
          </a:p>
          <a:p>
            <a:pPr algn="just"/>
            <a:endParaRPr lang="es-ES" sz="2000" i="1" dirty="0" smtClean="0"/>
          </a:p>
          <a:p>
            <a:pPr algn="just"/>
            <a:r>
              <a:rPr lang="en-US" sz="2000" i="1" dirty="0" err="1" smtClean="0"/>
              <a:t>df</a:t>
            </a:r>
            <a:r>
              <a:rPr lang="en-US" sz="2000" i="1" dirty="0" smtClean="0"/>
              <a:t>['</a:t>
            </a:r>
            <a:r>
              <a:rPr lang="en-US" sz="2000" i="1" dirty="0"/>
              <a:t>variable</a:t>
            </a:r>
            <a:r>
              <a:rPr lang="en-US" sz="2000" i="1" dirty="0" smtClean="0"/>
              <a:t>'].</a:t>
            </a:r>
            <a:r>
              <a:rPr lang="en-US" sz="2000" i="1" dirty="0" err="1"/>
              <a:t>sort_values</a:t>
            </a:r>
            <a:r>
              <a:rPr lang="en-US" sz="2000" i="1" dirty="0" smtClean="0"/>
              <a:t>()</a:t>
            </a:r>
          </a:p>
          <a:p>
            <a:pPr algn="just"/>
            <a:endParaRPr lang="en-US" sz="2000" i="1" dirty="0" smtClean="0"/>
          </a:p>
          <a:p>
            <a:pPr algn="just"/>
            <a:r>
              <a:rPr lang="en-US" sz="2000" dirty="0" smtClean="0"/>
              <a:t>or</a:t>
            </a:r>
          </a:p>
          <a:p>
            <a:pPr algn="just"/>
            <a:endParaRPr lang="en-US" sz="2000" i="1" dirty="0" smtClean="0"/>
          </a:p>
          <a:p>
            <a:pPr algn="just"/>
            <a:r>
              <a:rPr lang="en-US" sz="2000" i="1" dirty="0" err="1"/>
              <a:t>df</a:t>
            </a:r>
            <a:r>
              <a:rPr lang="en-US" sz="2000" i="1" dirty="0" smtClean="0"/>
              <a:t>['</a:t>
            </a:r>
            <a:r>
              <a:rPr lang="en-US" sz="2000" i="1" dirty="0"/>
              <a:t>variable</a:t>
            </a:r>
            <a:r>
              <a:rPr lang="en-US" sz="2000" i="1" dirty="0" smtClean="0"/>
              <a:t>'].</a:t>
            </a:r>
            <a:r>
              <a:rPr lang="en-US" sz="2000" i="1" dirty="0"/>
              <a:t>median()</a:t>
            </a:r>
          </a:p>
        </p:txBody>
      </p:sp>
      <p:sp>
        <p:nvSpPr>
          <p:cNvPr id="21" name="CuadroTexto 20"/>
          <p:cNvSpPr txBox="1"/>
          <p:nvPr/>
        </p:nvSpPr>
        <p:spPr>
          <a:xfrm>
            <a:off x="5013392" y="4653378"/>
            <a:ext cx="1868749" cy="400110"/>
          </a:xfrm>
          <a:prstGeom prst="rect">
            <a:avLst/>
          </a:prstGeom>
          <a:noFill/>
        </p:spPr>
        <p:txBody>
          <a:bodyPr wrap="square" rtlCol="0">
            <a:spAutoFit/>
          </a:bodyPr>
          <a:lstStyle/>
          <a:p>
            <a:pPr algn="just"/>
            <a:r>
              <a:rPr lang="en-US" sz="2000" b="1" dirty="0" smtClean="0">
                <a:solidFill>
                  <a:srgbClr val="7030A0"/>
                </a:solidFill>
              </a:rPr>
              <a:t>Answer:</a:t>
            </a:r>
            <a:endParaRPr lang="en-US" sz="2000" b="1" dirty="0">
              <a:solidFill>
                <a:srgbClr val="7030A0"/>
              </a:solidFill>
            </a:endParaRPr>
          </a:p>
        </p:txBody>
      </p:sp>
      <p:sp>
        <p:nvSpPr>
          <p:cNvPr id="22" name="CuadroTexto 21"/>
          <p:cNvSpPr txBox="1"/>
          <p:nvPr/>
        </p:nvSpPr>
        <p:spPr>
          <a:xfrm>
            <a:off x="4993218" y="4320189"/>
            <a:ext cx="2230713" cy="400110"/>
          </a:xfrm>
          <a:prstGeom prst="rect">
            <a:avLst/>
          </a:prstGeom>
          <a:noFill/>
        </p:spPr>
        <p:txBody>
          <a:bodyPr wrap="square" rtlCol="0">
            <a:spAutoFit/>
          </a:bodyPr>
          <a:lstStyle/>
          <a:p>
            <a:pPr algn="just"/>
            <a:r>
              <a:rPr lang="en-US" sz="2000" b="1" dirty="0" smtClean="0">
                <a:solidFill>
                  <a:srgbClr val="7030A0"/>
                </a:solidFill>
              </a:rPr>
              <a:t>Question: value?</a:t>
            </a:r>
            <a:endParaRPr lang="en-US" sz="2000" b="1" dirty="0">
              <a:solidFill>
                <a:srgbClr val="7030A0"/>
              </a:solidFill>
            </a:endParaRPr>
          </a:p>
        </p:txBody>
      </p:sp>
      <p:pic>
        <p:nvPicPr>
          <p:cNvPr id="2" name="Imagen 1"/>
          <p:cNvPicPr>
            <a:picLocks noChangeAspect="1"/>
          </p:cNvPicPr>
          <p:nvPr/>
        </p:nvPicPr>
        <p:blipFill rotWithShape="1">
          <a:blip r:embed="rId4"/>
          <a:srcRect l="21329" t="57289" r="63525" b="22159"/>
          <a:stretch/>
        </p:blipFill>
        <p:spPr>
          <a:xfrm>
            <a:off x="6302871" y="4939559"/>
            <a:ext cx="2432755" cy="1856954"/>
          </a:xfrm>
          <a:prstGeom prst="rect">
            <a:avLst/>
          </a:prstGeom>
        </p:spPr>
      </p:pic>
    </p:spTree>
    <p:extLst>
      <p:ext uri="{BB962C8B-B14F-4D97-AF65-F5344CB8AC3E}">
        <p14:creationId xmlns:p14="http://schemas.microsoft.com/office/powerpoint/2010/main" val="205719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p:cNvSpPr txBox="1"/>
          <p:nvPr/>
        </p:nvSpPr>
        <p:spPr>
          <a:xfrm>
            <a:off x="125766" y="1069538"/>
            <a:ext cx="9561250" cy="4093428"/>
          </a:xfrm>
          <a:prstGeom prst="rect">
            <a:avLst/>
          </a:prstGeom>
          <a:noFill/>
        </p:spPr>
        <p:txBody>
          <a:bodyPr wrap="square" rtlCol="0">
            <a:spAutoFit/>
          </a:bodyPr>
          <a:lstStyle/>
          <a:p>
            <a:pPr algn="just"/>
            <a:endParaRPr lang="es-ES" sz="2000" b="1" dirty="0">
              <a:solidFill>
                <a:srgbClr val="00B4F1"/>
              </a:solidFill>
            </a:endParaRPr>
          </a:p>
          <a:p>
            <a:pPr marL="457200" indent="-457200">
              <a:lnSpc>
                <a:spcPct val="90000"/>
              </a:lnSpc>
              <a:buAutoNum type="arabicPeriod"/>
            </a:pPr>
            <a:r>
              <a:rPr lang="en-US" altLang="es-ES" sz="2000" dirty="0" smtClean="0"/>
              <a:t>The </a:t>
            </a:r>
            <a:r>
              <a:rPr lang="en-US" altLang="es-ES" sz="2000" dirty="0"/>
              <a:t>median is unaffected by outliers, making it a better measure of central tendency, better describing the “typical person” than the mean when data are skewed</a:t>
            </a:r>
            <a:r>
              <a:rPr lang="en-US" altLang="es-ES" sz="2000" dirty="0" smtClean="0"/>
              <a:t>.</a:t>
            </a:r>
          </a:p>
          <a:p>
            <a:pPr marL="457200" indent="-457200">
              <a:lnSpc>
                <a:spcPct val="90000"/>
              </a:lnSpc>
              <a:buAutoNum type="arabicPeriod"/>
            </a:pPr>
            <a:endParaRPr lang="en-US" altLang="es-ES" sz="2000" dirty="0"/>
          </a:p>
          <a:p>
            <a:pPr marL="457200" indent="-457200">
              <a:lnSpc>
                <a:spcPct val="90000"/>
              </a:lnSpc>
              <a:buAutoNum type="arabicPeriod"/>
            </a:pPr>
            <a:endParaRPr lang="en-US" altLang="es-ES" sz="2000" dirty="0" smtClean="0"/>
          </a:p>
          <a:p>
            <a:pPr marL="457200" indent="-457200">
              <a:lnSpc>
                <a:spcPct val="90000"/>
              </a:lnSpc>
              <a:buAutoNum type="arabicPeriod"/>
            </a:pPr>
            <a:endParaRPr lang="en-US" altLang="es-ES" sz="2000" dirty="0"/>
          </a:p>
          <a:p>
            <a:pPr marL="457200" indent="-457200">
              <a:lnSpc>
                <a:spcPct val="90000"/>
              </a:lnSpc>
              <a:buAutoNum type="arabicPeriod"/>
            </a:pPr>
            <a:endParaRPr lang="en-US" altLang="es-ES" sz="2000" dirty="0" smtClean="0"/>
          </a:p>
          <a:p>
            <a:pPr marL="457200" indent="-457200">
              <a:lnSpc>
                <a:spcPct val="90000"/>
              </a:lnSpc>
              <a:buAutoNum type="arabicPeriod"/>
            </a:pPr>
            <a:endParaRPr lang="en-US" altLang="es-ES" sz="2000" dirty="0"/>
          </a:p>
          <a:p>
            <a:pPr>
              <a:lnSpc>
                <a:spcPct val="90000"/>
              </a:lnSpc>
            </a:pPr>
            <a:endParaRPr lang="en-US" altLang="es-ES" sz="2000" dirty="0"/>
          </a:p>
          <a:p>
            <a:pPr marL="571500" indent="-571500">
              <a:buFont typeface="Wingdings" panose="05000000000000000000" pitchFamily="2" charset="2"/>
              <a:buAutoNum type="arabicPeriod" startAt="2"/>
            </a:pPr>
            <a:r>
              <a:rPr lang="en-US" altLang="es-ES" sz="2000" dirty="0"/>
              <a:t>If the recorded values for a variable form a symmetric </a:t>
            </a:r>
            <a:r>
              <a:rPr lang="en-US" altLang="es-ES" sz="2000" dirty="0" smtClean="0"/>
              <a:t>distribution (normal), </a:t>
            </a:r>
            <a:r>
              <a:rPr lang="en-US" altLang="es-ES" sz="2000" dirty="0"/>
              <a:t>the median and mean are identical.</a:t>
            </a:r>
          </a:p>
          <a:p>
            <a:pPr marL="571500" indent="-571500">
              <a:buFont typeface="Wingdings" panose="05000000000000000000" pitchFamily="2" charset="2"/>
              <a:buAutoNum type="arabicPeriod" startAt="2"/>
            </a:pPr>
            <a:r>
              <a:rPr lang="en-US" altLang="es-ES" sz="2000" dirty="0"/>
              <a:t>In skewed data, the mean lies further toward the skew than the median.</a:t>
            </a:r>
          </a:p>
          <a:p>
            <a:pPr marL="457200" indent="-457200">
              <a:lnSpc>
                <a:spcPct val="90000"/>
              </a:lnSpc>
              <a:buAutoNum type="arabicPeriod"/>
            </a:pPr>
            <a:endParaRPr lang="en-US" altLang="es-ES" sz="2000" dirty="0"/>
          </a:p>
          <a:p>
            <a:pPr>
              <a:lnSpc>
                <a:spcPct val="90000"/>
              </a:lnSpc>
              <a:buFont typeface="Wingdings" panose="05000000000000000000" pitchFamily="2" charset="2"/>
              <a:buNone/>
            </a:pPr>
            <a:endParaRPr lang="en-US" altLang="es-ES" sz="2000" dirty="0"/>
          </a:p>
        </p:txBody>
      </p:sp>
      <p:sp>
        <p:nvSpPr>
          <p:cNvPr id="14" name="Freeform 4"/>
          <p:cNvSpPr>
            <a:spLocks/>
          </p:cNvSpPr>
          <p:nvPr/>
        </p:nvSpPr>
        <p:spPr bwMode="auto">
          <a:xfrm>
            <a:off x="762000" y="2037190"/>
            <a:ext cx="7239000" cy="863600"/>
          </a:xfrm>
          <a:custGeom>
            <a:avLst/>
            <a:gdLst>
              <a:gd name="T0" fmla="*/ 0 w 4560"/>
              <a:gd name="T1" fmla="*/ 496 h 544"/>
              <a:gd name="T2" fmla="*/ 240 w 4560"/>
              <a:gd name="T3" fmla="*/ 16 h 544"/>
              <a:gd name="T4" fmla="*/ 1104 w 4560"/>
              <a:gd name="T5" fmla="*/ 400 h 544"/>
              <a:gd name="T6" fmla="*/ 4560 w 4560"/>
              <a:gd name="T7" fmla="*/ 544 h 544"/>
            </a:gdLst>
            <a:ahLst/>
            <a:cxnLst>
              <a:cxn ang="0">
                <a:pos x="T0" y="T1"/>
              </a:cxn>
              <a:cxn ang="0">
                <a:pos x="T2" y="T3"/>
              </a:cxn>
              <a:cxn ang="0">
                <a:pos x="T4" y="T5"/>
              </a:cxn>
              <a:cxn ang="0">
                <a:pos x="T6" y="T7"/>
              </a:cxn>
            </a:cxnLst>
            <a:rect l="0" t="0" r="r" b="b"/>
            <a:pathLst>
              <a:path w="4560" h="544">
                <a:moveTo>
                  <a:pt x="0" y="496"/>
                </a:moveTo>
                <a:cubicBezTo>
                  <a:pt x="28" y="264"/>
                  <a:pt x="56" y="32"/>
                  <a:pt x="240" y="16"/>
                </a:cubicBezTo>
                <a:cubicBezTo>
                  <a:pt x="424" y="0"/>
                  <a:pt x="384" y="312"/>
                  <a:pt x="1104" y="400"/>
                </a:cubicBezTo>
                <a:cubicBezTo>
                  <a:pt x="1824" y="488"/>
                  <a:pt x="3984" y="520"/>
                  <a:pt x="4560" y="54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5" name="Line 5"/>
          <p:cNvSpPr>
            <a:spLocks noChangeShapeType="1"/>
          </p:cNvSpPr>
          <p:nvPr/>
        </p:nvSpPr>
        <p:spPr bwMode="auto">
          <a:xfrm>
            <a:off x="762000" y="2951590"/>
            <a:ext cx="7315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6" name="AutoShape 6"/>
          <p:cNvSpPr>
            <a:spLocks noChangeArrowheads="1"/>
          </p:cNvSpPr>
          <p:nvPr/>
        </p:nvSpPr>
        <p:spPr bwMode="auto">
          <a:xfrm>
            <a:off x="1295400" y="3027790"/>
            <a:ext cx="533400" cy="381000"/>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8" name="Text Box 7"/>
          <p:cNvSpPr txBox="1">
            <a:spLocks noChangeArrowheads="1"/>
          </p:cNvSpPr>
          <p:nvPr/>
        </p:nvSpPr>
        <p:spPr bwMode="auto">
          <a:xfrm>
            <a:off x="304800" y="3027790"/>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s-ES"/>
              <a:t>All of Us</a:t>
            </a:r>
          </a:p>
        </p:txBody>
      </p:sp>
      <p:sp>
        <p:nvSpPr>
          <p:cNvPr id="19" name="Text Box 8"/>
          <p:cNvSpPr txBox="1">
            <a:spLocks noChangeArrowheads="1"/>
          </p:cNvSpPr>
          <p:nvPr/>
        </p:nvSpPr>
        <p:spPr bwMode="auto">
          <a:xfrm>
            <a:off x="7010400" y="3010328"/>
            <a:ext cx="19826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s-ES" dirty="0"/>
              <a:t>Bill </a:t>
            </a:r>
            <a:r>
              <a:rPr lang="en-US" altLang="es-ES" dirty="0" smtClean="0"/>
              <a:t>Gates outlier</a:t>
            </a:r>
            <a:endParaRPr lang="en-US" altLang="es-ES" dirty="0"/>
          </a:p>
        </p:txBody>
      </p:sp>
      <p:sp>
        <p:nvSpPr>
          <p:cNvPr id="20" name="Line 9"/>
          <p:cNvSpPr>
            <a:spLocks noChangeShapeType="1"/>
          </p:cNvSpPr>
          <p:nvPr/>
        </p:nvSpPr>
        <p:spPr bwMode="auto">
          <a:xfrm flipV="1">
            <a:off x="1524000" y="2341990"/>
            <a:ext cx="0" cy="6096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7" name="Freeform 4"/>
          <p:cNvSpPr>
            <a:spLocks/>
          </p:cNvSpPr>
          <p:nvPr/>
        </p:nvSpPr>
        <p:spPr bwMode="auto">
          <a:xfrm>
            <a:off x="1219200" y="4878388"/>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38" name="Freeform 5"/>
          <p:cNvSpPr>
            <a:spLocks/>
          </p:cNvSpPr>
          <p:nvPr/>
        </p:nvSpPr>
        <p:spPr bwMode="auto">
          <a:xfrm>
            <a:off x="4800600" y="4679950"/>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39" name="Line 6"/>
          <p:cNvSpPr>
            <a:spLocks noChangeShapeType="1"/>
          </p:cNvSpPr>
          <p:nvPr/>
        </p:nvSpPr>
        <p:spPr bwMode="auto">
          <a:xfrm>
            <a:off x="1219200" y="6188075"/>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40" name="Line 7"/>
          <p:cNvSpPr>
            <a:spLocks noChangeShapeType="1"/>
          </p:cNvSpPr>
          <p:nvPr/>
        </p:nvSpPr>
        <p:spPr bwMode="auto">
          <a:xfrm>
            <a:off x="4800600" y="6188075"/>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41" name="Line 8"/>
          <p:cNvSpPr>
            <a:spLocks noChangeShapeType="1"/>
          </p:cNvSpPr>
          <p:nvPr/>
        </p:nvSpPr>
        <p:spPr bwMode="auto">
          <a:xfrm flipV="1">
            <a:off x="2133600" y="6188075"/>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42" name="Line 9"/>
          <p:cNvSpPr>
            <a:spLocks noChangeShapeType="1"/>
          </p:cNvSpPr>
          <p:nvPr/>
        </p:nvSpPr>
        <p:spPr bwMode="auto">
          <a:xfrm flipV="1">
            <a:off x="2133600" y="6340475"/>
            <a:ext cx="0" cy="5334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43" name="Text Box 10"/>
          <p:cNvSpPr txBox="1">
            <a:spLocks noChangeArrowheads="1"/>
          </p:cNvSpPr>
          <p:nvPr/>
        </p:nvSpPr>
        <p:spPr bwMode="auto">
          <a:xfrm>
            <a:off x="2286000" y="6188075"/>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s-ES"/>
              <a:t>Mean</a:t>
            </a:r>
          </a:p>
        </p:txBody>
      </p:sp>
      <p:sp>
        <p:nvSpPr>
          <p:cNvPr id="44" name="Text Box 11"/>
          <p:cNvSpPr txBox="1">
            <a:spLocks noChangeArrowheads="1"/>
          </p:cNvSpPr>
          <p:nvPr/>
        </p:nvSpPr>
        <p:spPr bwMode="auto">
          <a:xfrm>
            <a:off x="1219200" y="6442800"/>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s-ES" dirty="0"/>
              <a:t>Median</a:t>
            </a:r>
          </a:p>
        </p:txBody>
      </p:sp>
      <p:sp>
        <p:nvSpPr>
          <p:cNvPr id="45" name="Line 12"/>
          <p:cNvSpPr>
            <a:spLocks noChangeShapeType="1"/>
          </p:cNvSpPr>
          <p:nvPr/>
        </p:nvSpPr>
        <p:spPr bwMode="auto">
          <a:xfrm flipV="1">
            <a:off x="6477000" y="6188075"/>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46" name="Line 13"/>
          <p:cNvSpPr>
            <a:spLocks noChangeShapeType="1"/>
          </p:cNvSpPr>
          <p:nvPr/>
        </p:nvSpPr>
        <p:spPr bwMode="auto">
          <a:xfrm flipV="1">
            <a:off x="5638800" y="6188075"/>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47" name="Text Box 14"/>
          <p:cNvSpPr txBox="1">
            <a:spLocks noChangeArrowheads="1"/>
          </p:cNvSpPr>
          <p:nvPr/>
        </p:nvSpPr>
        <p:spPr bwMode="auto">
          <a:xfrm>
            <a:off x="6781800" y="6188075"/>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s-ES"/>
              <a:t>Mean</a:t>
            </a:r>
          </a:p>
        </p:txBody>
      </p:sp>
      <p:sp>
        <p:nvSpPr>
          <p:cNvPr id="48" name="Text Box 15"/>
          <p:cNvSpPr txBox="1">
            <a:spLocks noChangeArrowheads="1"/>
          </p:cNvSpPr>
          <p:nvPr/>
        </p:nvSpPr>
        <p:spPr bwMode="auto">
          <a:xfrm>
            <a:off x="4724400" y="6460554"/>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s-ES" dirty="0"/>
              <a:t>Median</a:t>
            </a:r>
          </a:p>
        </p:txBody>
      </p:sp>
      <p:sp>
        <p:nvSpPr>
          <p:cNvPr id="49" name="Text Box 16"/>
          <p:cNvSpPr txBox="1">
            <a:spLocks noChangeArrowheads="1"/>
          </p:cNvSpPr>
          <p:nvPr/>
        </p:nvSpPr>
        <p:spPr bwMode="auto">
          <a:xfrm>
            <a:off x="1524000" y="44354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s-ES" sz="2400">
                <a:solidFill>
                  <a:schemeClr val="tx2"/>
                </a:solidFill>
                <a:latin typeface="Times New Roman" panose="02020603050405020304" pitchFamily="18" charset="0"/>
              </a:rPr>
              <a:t>Symmetric</a:t>
            </a:r>
          </a:p>
        </p:txBody>
      </p:sp>
      <p:sp>
        <p:nvSpPr>
          <p:cNvPr id="50" name="Text Box 17"/>
          <p:cNvSpPr txBox="1">
            <a:spLocks noChangeArrowheads="1"/>
          </p:cNvSpPr>
          <p:nvPr/>
        </p:nvSpPr>
        <p:spPr bwMode="auto">
          <a:xfrm>
            <a:off x="6324600" y="4511675"/>
            <a:ext cx="2667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s-ES" sz="2400" dirty="0" smtClean="0">
                <a:solidFill>
                  <a:schemeClr val="tx2"/>
                </a:solidFill>
                <a:latin typeface="Times New Roman" panose="02020603050405020304" pitchFamily="18" charset="0"/>
              </a:rPr>
              <a:t>Skewed (positive)</a:t>
            </a:r>
            <a:endParaRPr lang="en-US" altLang="es-ES" sz="2400"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111468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p:bldP spid="19" grpId="0"/>
      <p:bldP spid="20" grpId="0" animBg="1"/>
      <p:bldP spid="37" grpId="0" animBg="1"/>
      <p:bldP spid="38" grpId="0" animBg="1"/>
      <p:bldP spid="39" grpId="0" animBg="1"/>
      <p:bldP spid="40" grpId="0" animBg="1"/>
      <p:bldP spid="41" grpId="0" animBg="1"/>
      <p:bldP spid="42" grpId="0" animBg="1"/>
      <p:bldP spid="43" grpId="0"/>
      <p:bldP spid="44" grpId="0"/>
      <p:bldP spid="45" grpId="0" animBg="1"/>
      <p:bldP spid="46" grpId="0" animBg="1"/>
      <p:bldP spid="47" grpId="0"/>
      <p:bldP spid="48" grpId="0"/>
      <p:bldP spid="49" grpId="0"/>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p:cNvSpPr txBox="1"/>
          <p:nvPr/>
        </p:nvSpPr>
        <p:spPr>
          <a:xfrm>
            <a:off x="125766" y="1424646"/>
            <a:ext cx="9561250" cy="3139321"/>
          </a:xfrm>
          <a:prstGeom prst="rect">
            <a:avLst/>
          </a:prstGeom>
          <a:noFill/>
        </p:spPr>
        <p:txBody>
          <a:bodyPr wrap="square" rtlCol="0">
            <a:spAutoFit/>
          </a:bodyPr>
          <a:lstStyle/>
          <a:p>
            <a:pPr algn="just"/>
            <a:r>
              <a:rPr lang="es-ES" sz="2000" b="1" dirty="0" smtClean="0">
                <a:solidFill>
                  <a:srgbClr val="00B4F1"/>
                </a:solidFill>
              </a:rPr>
              <a:t>4.1.2. MODE</a:t>
            </a:r>
          </a:p>
          <a:p>
            <a:pPr>
              <a:lnSpc>
                <a:spcPct val="90000"/>
              </a:lnSpc>
              <a:buFont typeface="Wingdings" panose="05000000000000000000" pitchFamily="2" charset="2"/>
              <a:buNone/>
            </a:pPr>
            <a:endParaRPr lang="en-US" altLang="es-ES" sz="2000" dirty="0"/>
          </a:p>
          <a:p>
            <a:pPr>
              <a:buFont typeface="Wingdings" panose="05000000000000000000" pitchFamily="2" charset="2"/>
              <a:buNone/>
            </a:pPr>
            <a:r>
              <a:rPr lang="en-US" altLang="es-ES" sz="2000" dirty="0"/>
              <a:t>The most common data point is called the mode.</a:t>
            </a:r>
          </a:p>
          <a:p>
            <a:pPr algn="just"/>
            <a:endParaRPr lang="es-ES" sz="2000" i="1" dirty="0" smtClean="0"/>
          </a:p>
          <a:p>
            <a:pPr algn="just"/>
            <a:r>
              <a:rPr lang="en-US" sz="2000" i="1" dirty="0" err="1" smtClean="0"/>
              <a:t>df</a:t>
            </a:r>
            <a:r>
              <a:rPr lang="en-US" sz="2000" i="1" dirty="0" smtClean="0"/>
              <a:t>['</a:t>
            </a:r>
            <a:r>
              <a:rPr lang="en-US" sz="2000" i="1" dirty="0"/>
              <a:t>variable</a:t>
            </a:r>
            <a:r>
              <a:rPr lang="en-US" sz="2000" i="1" dirty="0" smtClean="0"/>
              <a:t>'].</a:t>
            </a:r>
            <a:r>
              <a:rPr lang="en-US" sz="2000" i="1" dirty="0"/>
              <a:t>mode</a:t>
            </a:r>
            <a:r>
              <a:rPr lang="en-US" sz="2000" i="1" dirty="0" smtClean="0"/>
              <a:t>()</a:t>
            </a:r>
          </a:p>
          <a:p>
            <a:pPr algn="just"/>
            <a:endParaRPr lang="en-US" sz="2000" i="1" dirty="0"/>
          </a:p>
          <a:p>
            <a:pPr algn="just"/>
            <a:endParaRPr lang="en-US" sz="2000" i="1" dirty="0" smtClean="0"/>
          </a:p>
          <a:p>
            <a:pPr algn="just"/>
            <a:r>
              <a:rPr lang="en-US" sz="2000" i="1" dirty="0"/>
              <a:t>In a left skewed distribution, the mean is to the left </a:t>
            </a:r>
            <a:endParaRPr lang="en-US" sz="2000" i="1" dirty="0" smtClean="0"/>
          </a:p>
          <a:p>
            <a:pPr algn="just"/>
            <a:r>
              <a:rPr lang="en-US" sz="2000" i="1" dirty="0" smtClean="0"/>
              <a:t>of </a:t>
            </a:r>
            <a:r>
              <a:rPr lang="en-US" sz="2000" i="1" dirty="0"/>
              <a:t>the peak</a:t>
            </a:r>
            <a:r>
              <a:rPr lang="en-US" sz="2000" i="1" dirty="0" smtClean="0"/>
              <a:t>.</a:t>
            </a:r>
          </a:p>
          <a:p>
            <a:pPr algn="just"/>
            <a:endParaRPr lang="en-US" sz="2000" i="1" dirty="0" smtClean="0"/>
          </a:p>
        </p:txBody>
      </p:sp>
      <p:sp>
        <p:nvSpPr>
          <p:cNvPr id="21" name="CuadroTexto 20"/>
          <p:cNvSpPr txBox="1"/>
          <p:nvPr/>
        </p:nvSpPr>
        <p:spPr>
          <a:xfrm>
            <a:off x="5234484" y="2802380"/>
            <a:ext cx="1868749" cy="400110"/>
          </a:xfrm>
          <a:prstGeom prst="rect">
            <a:avLst/>
          </a:prstGeom>
          <a:noFill/>
        </p:spPr>
        <p:txBody>
          <a:bodyPr wrap="square" rtlCol="0">
            <a:spAutoFit/>
          </a:bodyPr>
          <a:lstStyle/>
          <a:p>
            <a:pPr algn="just"/>
            <a:r>
              <a:rPr lang="en-US" sz="2000" b="1" dirty="0" smtClean="0">
                <a:solidFill>
                  <a:srgbClr val="7030A0"/>
                </a:solidFill>
              </a:rPr>
              <a:t>Answer:</a:t>
            </a:r>
            <a:endParaRPr lang="en-US" sz="2000" b="1" dirty="0">
              <a:solidFill>
                <a:srgbClr val="7030A0"/>
              </a:solidFill>
            </a:endParaRPr>
          </a:p>
        </p:txBody>
      </p:sp>
      <p:sp>
        <p:nvSpPr>
          <p:cNvPr id="22" name="CuadroTexto 21"/>
          <p:cNvSpPr txBox="1"/>
          <p:nvPr/>
        </p:nvSpPr>
        <p:spPr>
          <a:xfrm>
            <a:off x="5214310" y="2469191"/>
            <a:ext cx="2230713" cy="400110"/>
          </a:xfrm>
          <a:prstGeom prst="rect">
            <a:avLst/>
          </a:prstGeom>
          <a:noFill/>
        </p:spPr>
        <p:txBody>
          <a:bodyPr wrap="square" rtlCol="0">
            <a:spAutoFit/>
          </a:bodyPr>
          <a:lstStyle/>
          <a:p>
            <a:pPr algn="just"/>
            <a:r>
              <a:rPr lang="en-US" sz="2000" b="1" dirty="0" smtClean="0">
                <a:solidFill>
                  <a:srgbClr val="7030A0"/>
                </a:solidFill>
              </a:rPr>
              <a:t>Question: value?</a:t>
            </a:r>
            <a:endParaRPr lang="en-US" sz="2000" b="1" dirty="0">
              <a:solidFill>
                <a:srgbClr val="7030A0"/>
              </a:solidFill>
            </a:endParaRPr>
          </a:p>
        </p:txBody>
      </p:sp>
      <p:pic>
        <p:nvPicPr>
          <p:cNvPr id="3" name="Imagen 2"/>
          <p:cNvPicPr>
            <a:picLocks noChangeAspect="1"/>
          </p:cNvPicPr>
          <p:nvPr/>
        </p:nvPicPr>
        <p:blipFill rotWithShape="1">
          <a:blip r:embed="rId4"/>
          <a:srcRect l="21867" t="71787" r="63794" b="21680"/>
          <a:stretch/>
        </p:blipFill>
        <p:spPr>
          <a:xfrm>
            <a:off x="6407305" y="2958451"/>
            <a:ext cx="3047735" cy="780980"/>
          </a:xfrm>
          <a:prstGeom prst="rect">
            <a:avLst/>
          </a:prstGeom>
        </p:spPr>
      </p:pic>
      <p:pic>
        <p:nvPicPr>
          <p:cNvPr id="1026" name="Picture 2" descr="http://www.statisticshowto.com/wp-content/uploads/2015/07/skewed-lef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5746" y="4120464"/>
            <a:ext cx="2720080" cy="2155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83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906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2921168"/>
            <a:ext cx="9906000" cy="1015663"/>
          </a:xfrm>
          <a:prstGeom prst="rect">
            <a:avLst/>
          </a:prstGeom>
        </p:spPr>
        <p:txBody>
          <a:bodyPr wrap="square">
            <a:spAutoFit/>
          </a:bodyPr>
          <a:lstStyle/>
          <a:p>
            <a:pPr algn="ctr"/>
            <a:r>
              <a:rPr lang="en-US" sz="3600" b="1" dirty="0" smtClean="0">
                <a:solidFill>
                  <a:schemeClr val="bg1"/>
                </a:solidFill>
                <a:latin typeface="Arial" charset="0"/>
                <a:ea typeface="Arial" charset="0"/>
                <a:cs typeface="Arial" charset="0"/>
              </a:rPr>
              <a:t>Session 6 – Descriptive Statistics</a:t>
            </a:r>
            <a:endParaRPr lang="en-US" sz="2400" dirty="0" smtClean="0">
              <a:solidFill>
                <a:schemeClr val="bg1"/>
              </a:solidFill>
              <a:latin typeface="Arial" charset="0"/>
              <a:ea typeface="Arial" charset="0"/>
              <a:cs typeface="Arial" charset="0"/>
            </a:endParaRPr>
          </a:p>
          <a:p>
            <a:pPr algn="ctr"/>
            <a:r>
              <a:rPr lang="en-US" sz="2400" dirty="0" smtClean="0">
                <a:solidFill>
                  <a:schemeClr val="bg1"/>
                </a:solidFill>
                <a:latin typeface="Arial" charset="0"/>
                <a:ea typeface="Arial" charset="0"/>
                <a:cs typeface="Arial" charset="0"/>
              </a:rPr>
              <a:t>Francisco Gutierres</a:t>
            </a:r>
            <a:endParaRPr lang="en-US" sz="2400" dirty="0">
              <a:solidFill>
                <a:schemeClr val="bg1"/>
              </a:solidFill>
              <a:effectLst/>
              <a:latin typeface="Arial" charset="0"/>
              <a:ea typeface="Arial" charset="0"/>
              <a:cs typeface="Arial" charset="0"/>
            </a:endParaRPr>
          </a:p>
        </p:txBody>
      </p:sp>
    </p:spTree>
    <p:extLst>
      <p:ext uri="{BB962C8B-B14F-4D97-AF65-F5344CB8AC3E}">
        <p14:creationId xmlns:p14="http://schemas.microsoft.com/office/powerpoint/2010/main" val="158093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p:nvSpPr>
        <p:spPr>
          <a:xfrm>
            <a:off x="133166" y="1352145"/>
            <a:ext cx="9561250" cy="2123658"/>
          </a:xfrm>
          <a:prstGeom prst="rect">
            <a:avLst/>
          </a:prstGeom>
          <a:noFill/>
        </p:spPr>
        <p:txBody>
          <a:bodyPr wrap="square" rtlCol="0">
            <a:spAutoFit/>
          </a:bodyPr>
          <a:lstStyle/>
          <a:p>
            <a:pPr algn="just"/>
            <a:r>
              <a:rPr lang="en-US" sz="2000" b="1" dirty="0" smtClean="0">
                <a:solidFill>
                  <a:srgbClr val="00B4F1"/>
                </a:solidFill>
              </a:rPr>
              <a:t>5. Variation</a:t>
            </a:r>
            <a:endParaRPr lang="es-ES" sz="2000" b="1" dirty="0">
              <a:solidFill>
                <a:srgbClr val="00B4F1"/>
              </a:solidFill>
            </a:endParaRPr>
          </a:p>
          <a:p>
            <a:pPr algn="just"/>
            <a:endParaRPr lang="es-ES" sz="2000" b="1" dirty="0" smtClean="0">
              <a:solidFill>
                <a:srgbClr val="00B4F1"/>
              </a:solidFill>
            </a:endParaRPr>
          </a:p>
          <a:p>
            <a:pPr algn="just"/>
            <a:r>
              <a:rPr lang="es-ES" sz="2000" b="1" dirty="0" smtClean="0">
                <a:solidFill>
                  <a:srgbClr val="00B4F1"/>
                </a:solidFill>
              </a:rPr>
              <a:t>5.1.1. RANGE</a:t>
            </a:r>
          </a:p>
          <a:p>
            <a:pPr>
              <a:lnSpc>
                <a:spcPct val="80000"/>
              </a:lnSpc>
              <a:buFont typeface="Wingdings" panose="05000000000000000000" pitchFamily="2" charset="2"/>
              <a:buNone/>
            </a:pPr>
            <a:endParaRPr lang="en-US" altLang="es-ES" sz="2000" dirty="0"/>
          </a:p>
          <a:p>
            <a:pPr>
              <a:lnSpc>
                <a:spcPct val="80000"/>
              </a:lnSpc>
              <a:buFont typeface="Wingdings" panose="05000000000000000000" pitchFamily="2" charset="2"/>
              <a:buNone/>
            </a:pPr>
            <a:r>
              <a:rPr lang="en-US" altLang="es-ES" sz="2000" dirty="0" smtClean="0"/>
              <a:t>Range is </a:t>
            </a:r>
            <a:r>
              <a:rPr lang="en-US" altLang="es-ES" sz="2000" dirty="0"/>
              <a:t>the difference between the largest and smallest </a:t>
            </a:r>
            <a:r>
              <a:rPr lang="en-US" altLang="es-ES" sz="2000" dirty="0" smtClean="0"/>
              <a:t>number.</a:t>
            </a:r>
          </a:p>
          <a:p>
            <a:pPr algn="just"/>
            <a:endParaRPr lang="es-ES" sz="2000" b="1" dirty="0">
              <a:solidFill>
                <a:srgbClr val="00B4F1"/>
              </a:solidFill>
            </a:endParaRPr>
          </a:p>
          <a:p>
            <a:pPr algn="just"/>
            <a:r>
              <a:rPr lang="en-US" sz="2000" i="1" dirty="0" err="1" smtClean="0"/>
              <a:t>df</a:t>
            </a:r>
            <a:r>
              <a:rPr lang="en-US" sz="2000" i="1" dirty="0" smtClean="0"/>
              <a:t>['</a:t>
            </a:r>
            <a:r>
              <a:rPr lang="en-US" sz="2000" i="1" dirty="0"/>
              <a:t>variable</a:t>
            </a:r>
            <a:r>
              <a:rPr lang="en-US" sz="2000" i="1" dirty="0" smtClean="0"/>
              <a:t>'].</a:t>
            </a:r>
            <a:r>
              <a:rPr lang="en-US" sz="2000" i="1" dirty="0"/>
              <a:t>max() - </a:t>
            </a:r>
            <a:r>
              <a:rPr lang="en-US" sz="2000" i="1" dirty="0" err="1"/>
              <a:t>df</a:t>
            </a:r>
            <a:r>
              <a:rPr lang="en-US" sz="2000" i="1" dirty="0" smtClean="0"/>
              <a:t>['</a:t>
            </a:r>
            <a:r>
              <a:rPr lang="en-US" sz="2000" i="1" dirty="0"/>
              <a:t>variable</a:t>
            </a:r>
            <a:r>
              <a:rPr lang="en-US" sz="2000" i="1" dirty="0" smtClean="0"/>
              <a:t>'].</a:t>
            </a:r>
            <a:r>
              <a:rPr lang="en-US" sz="2000" i="1" dirty="0"/>
              <a:t>min()</a:t>
            </a:r>
            <a:endParaRPr lang="en-US" sz="2000" i="1" dirty="0" smtClean="0"/>
          </a:p>
        </p:txBody>
      </p:sp>
      <p:sp>
        <p:nvSpPr>
          <p:cNvPr id="29" name="CuadroTexto 28"/>
          <p:cNvSpPr txBox="1"/>
          <p:nvPr/>
        </p:nvSpPr>
        <p:spPr>
          <a:xfrm>
            <a:off x="3905436" y="1660124"/>
            <a:ext cx="1868749" cy="400110"/>
          </a:xfrm>
          <a:prstGeom prst="rect">
            <a:avLst/>
          </a:prstGeom>
          <a:noFill/>
        </p:spPr>
        <p:txBody>
          <a:bodyPr wrap="square" rtlCol="0">
            <a:spAutoFit/>
          </a:bodyPr>
          <a:lstStyle/>
          <a:p>
            <a:pPr algn="just"/>
            <a:r>
              <a:rPr lang="en-US" sz="2000" b="1" dirty="0" smtClean="0">
                <a:solidFill>
                  <a:srgbClr val="7030A0"/>
                </a:solidFill>
              </a:rPr>
              <a:t>Answer:</a:t>
            </a:r>
            <a:endParaRPr lang="en-US" sz="2000" b="1" dirty="0">
              <a:solidFill>
                <a:srgbClr val="7030A0"/>
              </a:solidFill>
            </a:endParaRPr>
          </a:p>
        </p:txBody>
      </p:sp>
      <p:sp>
        <p:nvSpPr>
          <p:cNvPr id="30" name="CuadroTexto 29"/>
          <p:cNvSpPr txBox="1"/>
          <p:nvPr/>
        </p:nvSpPr>
        <p:spPr>
          <a:xfrm>
            <a:off x="3885262" y="1326935"/>
            <a:ext cx="2230713" cy="400110"/>
          </a:xfrm>
          <a:prstGeom prst="rect">
            <a:avLst/>
          </a:prstGeom>
          <a:noFill/>
        </p:spPr>
        <p:txBody>
          <a:bodyPr wrap="square" rtlCol="0">
            <a:spAutoFit/>
          </a:bodyPr>
          <a:lstStyle/>
          <a:p>
            <a:pPr algn="just"/>
            <a:r>
              <a:rPr lang="en-US" sz="2000" b="1" dirty="0" smtClean="0">
                <a:solidFill>
                  <a:srgbClr val="7030A0"/>
                </a:solidFill>
              </a:rPr>
              <a:t>Question: value?</a:t>
            </a:r>
            <a:endParaRPr lang="en-US" sz="2000" b="1" dirty="0">
              <a:solidFill>
                <a:srgbClr val="7030A0"/>
              </a:solidFill>
            </a:endParaRPr>
          </a:p>
        </p:txBody>
      </p:sp>
      <p:pic>
        <p:nvPicPr>
          <p:cNvPr id="2" name="Imagen 1"/>
          <p:cNvPicPr>
            <a:picLocks noChangeAspect="1"/>
          </p:cNvPicPr>
          <p:nvPr/>
        </p:nvPicPr>
        <p:blipFill rotWithShape="1">
          <a:blip r:embed="rId4"/>
          <a:srcRect l="21598" t="59838" r="59850" b="34905"/>
          <a:stretch/>
        </p:blipFill>
        <p:spPr>
          <a:xfrm>
            <a:off x="5149048" y="1775226"/>
            <a:ext cx="3842418" cy="612559"/>
          </a:xfrm>
          <a:prstGeom prst="rect">
            <a:avLst/>
          </a:prstGeom>
        </p:spPr>
      </p:pic>
      <p:sp>
        <p:nvSpPr>
          <p:cNvPr id="21" name="CuadroTexto 20"/>
          <p:cNvSpPr txBox="1"/>
          <p:nvPr/>
        </p:nvSpPr>
        <p:spPr>
          <a:xfrm>
            <a:off x="134645" y="3528657"/>
            <a:ext cx="9561250" cy="2923877"/>
          </a:xfrm>
          <a:prstGeom prst="rect">
            <a:avLst/>
          </a:prstGeom>
          <a:noFill/>
        </p:spPr>
        <p:txBody>
          <a:bodyPr wrap="square" rtlCol="0">
            <a:spAutoFit/>
          </a:bodyPr>
          <a:lstStyle/>
          <a:p>
            <a:pPr algn="just"/>
            <a:r>
              <a:rPr lang="es-ES" sz="2000" b="1" dirty="0" smtClean="0">
                <a:solidFill>
                  <a:srgbClr val="00B4F1"/>
                </a:solidFill>
              </a:rPr>
              <a:t>5.1.2. </a:t>
            </a:r>
            <a:r>
              <a:rPr lang="en-US" altLang="es-ES" sz="2000" b="1" dirty="0" smtClean="0">
                <a:solidFill>
                  <a:srgbClr val="00B4F1"/>
                </a:solidFill>
              </a:rPr>
              <a:t>Interquartile Range (IQR)</a:t>
            </a:r>
            <a:endParaRPr lang="es-ES" sz="2000" b="1" dirty="0">
              <a:solidFill>
                <a:srgbClr val="00B4F1"/>
              </a:solidFill>
            </a:endParaRPr>
          </a:p>
          <a:p>
            <a:pPr>
              <a:lnSpc>
                <a:spcPct val="80000"/>
              </a:lnSpc>
              <a:buFont typeface="Wingdings" panose="05000000000000000000" pitchFamily="2" charset="2"/>
              <a:buNone/>
            </a:pPr>
            <a:endParaRPr lang="en-US" altLang="es-ES" sz="2000" dirty="0"/>
          </a:p>
          <a:p>
            <a:pPr>
              <a:lnSpc>
                <a:spcPct val="80000"/>
              </a:lnSpc>
              <a:buFont typeface="Wingdings" panose="05000000000000000000" pitchFamily="2" charset="2"/>
              <a:buNone/>
            </a:pPr>
            <a:endParaRPr lang="en-US" altLang="es-ES" sz="2000" dirty="0" smtClean="0"/>
          </a:p>
          <a:p>
            <a:pPr>
              <a:lnSpc>
                <a:spcPct val="80000"/>
              </a:lnSpc>
              <a:buFont typeface="Wingdings" panose="05000000000000000000" pitchFamily="2" charset="2"/>
              <a:buNone/>
            </a:pPr>
            <a:r>
              <a:rPr lang="en-US" altLang="es-ES" sz="2000" dirty="0" smtClean="0"/>
              <a:t>Equal </a:t>
            </a:r>
            <a:r>
              <a:rPr lang="en-US" altLang="es-ES" sz="2000" dirty="0"/>
              <a:t>to the difference between 75th and 25th percentiles</a:t>
            </a:r>
            <a:r>
              <a:rPr lang="en-US" altLang="es-ES" sz="2000"/>
              <a:t>, </a:t>
            </a:r>
            <a:endParaRPr lang="en-US" altLang="es-ES" sz="2000" smtClean="0"/>
          </a:p>
          <a:p>
            <a:pPr>
              <a:lnSpc>
                <a:spcPct val="80000"/>
              </a:lnSpc>
              <a:buFont typeface="Wingdings" panose="05000000000000000000" pitchFamily="2" charset="2"/>
              <a:buNone/>
            </a:pPr>
            <a:r>
              <a:rPr lang="en-US" altLang="es-ES" sz="2000" smtClean="0"/>
              <a:t>or </a:t>
            </a:r>
            <a:r>
              <a:rPr lang="en-US" altLang="es-ES" sz="2000" dirty="0"/>
              <a:t>between upper and lower quartiles</a:t>
            </a:r>
            <a:endParaRPr lang="en-US" altLang="es-ES" sz="2000" dirty="0" smtClean="0"/>
          </a:p>
          <a:p>
            <a:pPr algn="just"/>
            <a:endParaRPr lang="en-US" sz="2000" i="1" dirty="0"/>
          </a:p>
          <a:p>
            <a:pPr algn="just"/>
            <a:r>
              <a:rPr lang="en-US" sz="2000" i="1" dirty="0"/>
              <a:t>Q1 = </a:t>
            </a:r>
            <a:r>
              <a:rPr lang="en-US" sz="2000" i="1" dirty="0" err="1"/>
              <a:t>df</a:t>
            </a:r>
            <a:r>
              <a:rPr lang="en-US" sz="2000" i="1" dirty="0" smtClean="0"/>
              <a:t>['</a:t>
            </a:r>
            <a:r>
              <a:rPr lang="en-US" sz="2000" i="1" dirty="0"/>
              <a:t>variable</a:t>
            </a:r>
            <a:r>
              <a:rPr lang="en-US" sz="2000" i="1" dirty="0" smtClean="0"/>
              <a:t>'].</a:t>
            </a:r>
            <a:r>
              <a:rPr lang="en-US" sz="2000" i="1" dirty="0"/>
              <a:t>quantile(0.25)</a:t>
            </a:r>
          </a:p>
          <a:p>
            <a:pPr algn="just"/>
            <a:r>
              <a:rPr lang="en-US" sz="2000" i="1" dirty="0"/>
              <a:t>Q3 = </a:t>
            </a:r>
            <a:r>
              <a:rPr lang="en-US" sz="2000" i="1" dirty="0" err="1"/>
              <a:t>df</a:t>
            </a:r>
            <a:r>
              <a:rPr lang="en-US" sz="2000" i="1" dirty="0" smtClean="0"/>
              <a:t>['</a:t>
            </a:r>
            <a:r>
              <a:rPr lang="en-US" sz="2000" i="1" dirty="0"/>
              <a:t>variable</a:t>
            </a:r>
            <a:r>
              <a:rPr lang="en-US" sz="2000" i="1" dirty="0" smtClean="0"/>
              <a:t>'].</a:t>
            </a:r>
            <a:r>
              <a:rPr lang="en-US" sz="2000" i="1" dirty="0"/>
              <a:t>quantile(0.75)</a:t>
            </a:r>
          </a:p>
          <a:p>
            <a:pPr algn="just"/>
            <a:r>
              <a:rPr lang="en-US" sz="2000" i="1" dirty="0"/>
              <a:t>IQR = Q3 - Q1</a:t>
            </a:r>
          </a:p>
          <a:p>
            <a:pPr algn="just"/>
            <a:r>
              <a:rPr lang="en-US" sz="2000" i="1" dirty="0"/>
              <a:t>IQR</a:t>
            </a:r>
            <a:endParaRPr lang="en-US" sz="2000" i="1" dirty="0" smtClean="0"/>
          </a:p>
        </p:txBody>
      </p:sp>
      <p:sp>
        <p:nvSpPr>
          <p:cNvPr id="22" name="CuadroTexto 21"/>
          <p:cNvSpPr txBox="1"/>
          <p:nvPr/>
        </p:nvSpPr>
        <p:spPr>
          <a:xfrm>
            <a:off x="3906915" y="3836636"/>
            <a:ext cx="1868749" cy="400110"/>
          </a:xfrm>
          <a:prstGeom prst="rect">
            <a:avLst/>
          </a:prstGeom>
          <a:noFill/>
        </p:spPr>
        <p:txBody>
          <a:bodyPr wrap="square" rtlCol="0">
            <a:spAutoFit/>
          </a:bodyPr>
          <a:lstStyle/>
          <a:p>
            <a:pPr algn="just"/>
            <a:r>
              <a:rPr lang="en-US" sz="2000" b="1" dirty="0" smtClean="0">
                <a:solidFill>
                  <a:srgbClr val="7030A0"/>
                </a:solidFill>
              </a:rPr>
              <a:t>Answer:</a:t>
            </a:r>
            <a:endParaRPr lang="en-US" sz="2000" b="1" dirty="0">
              <a:solidFill>
                <a:srgbClr val="7030A0"/>
              </a:solidFill>
            </a:endParaRPr>
          </a:p>
        </p:txBody>
      </p:sp>
      <p:sp>
        <p:nvSpPr>
          <p:cNvPr id="23" name="CuadroTexto 22"/>
          <p:cNvSpPr txBox="1"/>
          <p:nvPr/>
        </p:nvSpPr>
        <p:spPr>
          <a:xfrm>
            <a:off x="3886741" y="3503447"/>
            <a:ext cx="2230713" cy="400110"/>
          </a:xfrm>
          <a:prstGeom prst="rect">
            <a:avLst/>
          </a:prstGeom>
          <a:noFill/>
        </p:spPr>
        <p:txBody>
          <a:bodyPr wrap="square" rtlCol="0">
            <a:spAutoFit/>
          </a:bodyPr>
          <a:lstStyle/>
          <a:p>
            <a:pPr algn="just"/>
            <a:r>
              <a:rPr lang="en-US" sz="2000" b="1" dirty="0" smtClean="0">
                <a:solidFill>
                  <a:srgbClr val="7030A0"/>
                </a:solidFill>
              </a:rPr>
              <a:t>Question: value?</a:t>
            </a:r>
            <a:endParaRPr lang="en-US" sz="2000" b="1" dirty="0">
              <a:solidFill>
                <a:srgbClr val="7030A0"/>
              </a:solidFill>
            </a:endParaRPr>
          </a:p>
        </p:txBody>
      </p:sp>
      <p:pic>
        <p:nvPicPr>
          <p:cNvPr id="5" name="Imagen 4"/>
          <p:cNvPicPr>
            <a:picLocks noChangeAspect="1"/>
          </p:cNvPicPr>
          <p:nvPr/>
        </p:nvPicPr>
        <p:blipFill rotWithShape="1">
          <a:blip r:embed="rId5"/>
          <a:srcRect l="21150" t="70354" r="61374" b="18175"/>
          <a:stretch/>
        </p:blipFill>
        <p:spPr>
          <a:xfrm>
            <a:off x="7070256" y="3583960"/>
            <a:ext cx="2624159" cy="968921"/>
          </a:xfrm>
          <a:prstGeom prst="rect">
            <a:avLst/>
          </a:prstGeom>
        </p:spPr>
      </p:pic>
    </p:spTree>
    <p:extLst>
      <p:ext uri="{BB962C8B-B14F-4D97-AF65-F5344CB8AC3E}">
        <p14:creationId xmlns:p14="http://schemas.microsoft.com/office/powerpoint/2010/main" val="362651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21" grpId="0"/>
      <p:bldP spid="22"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21" name="CuadroTexto 20"/>
          <p:cNvSpPr txBox="1"/>
          <p:nvPr/>
        </p:nvSpPr>
        <p:spPr>
          <a:xfrm>
            <a:off x="134645" y="1442402"/>
            <a:ext cx="9561250" cy="3785652"/>
          </a:xfrm>
          <a:prstGeom prst="rect">
            <a:avLst/>
          </a:prstGeom>
          <a:noFill/>
        </p:spPr>
        <p:txBody>
          <a:bodyPr wrap="square" rtlCol="0">
            <a:spAutoFit/>
          </a:bodyPr>
          <a:lstStyle/>
          <a:p>
            <a:pPr algn="just"/>
            <a:r>
              <a:rPr lang="es-ES" sz="2000" b="1" dirty="0" smtClean="0">
                <a:solidFill>
                  <a:srgbClr val="00B4F1"/>
                </a:solidFill>
              </a:rPr>
              <a:t>5.1.2. </a:t>
            </a:r>
            <a:r>
              <a:rPr lang="en-US" altLang="es-ES" sz="2000" b="1" dirty="0" smtClean="0">
                <a:solidFill>
                  <a:srgbClr val="00B4F1"/>
                </a:solidFill>
              </a:rPr>
              <a:t>Interquartile Range (IQR)</a:t>
            </a:r>
            <a:endParaRPr lang="es-ES" sz="2000" b="1" dirty="0">
              <a:solidFill>
                <a:srgbClr val="00B4F1"/>
              </a:solidFill>
            </a:endParaRPr>
          </a:p>
          <a:p>
            <a:pPr>
              <a:lnSpc>
                <a:spcPct val="80000"/>
              </a:lnSpc>
              <a:buFont typeface="Wingdings" panose="05000000000000000000" pitchFamily="2" charset="2"/>
              <a:buNone/>
            </a:pPr>
            <a:endParaRPr lang="en-US" altLang="es-ES" sz="2000" dirty="0"/>
          </a:p>
          <a:p>
            <a:pPr>
              <a:buFont typeface="Wingdings" panose="05000000000000000000" pitchFamily="2" charset="2"/>
              <a:buNone/>
            </a:pPr>
            <a:r>
              <a:rPr lang="en-US" altLang="es-ES" sz="2000" dirty="0" smtClean="0"/>
              <a:t>A </a:t>
            </a:r>
            <a:r>
              <a:rPr lang="en-US" altLang="es-ES" sz="2000" dirty="0"/>
              <a:t>quartile is the value that marks one of the divisions that breaks a series of values into four equal parts.</a:t>
            </a:r>
          </a:p>
          <a:p>
            <a:pPr>
              <a:buFont typeface="Wingdings" panose="05000000000000000000" pitchFamily="2" charset="2"/>
              <a:buNone/>
            </a:pPr>
            <a:endParaRPr lang="en-US" altLang="es-ES" sz="1200" dirty="0"/>
          </a:p>
          <a:p>
            <a:pPr>
              <a:buFont typeface="Wingdings" panose="05000000000000000000" pitchFamily="2" charset="2"/>
              <a:buNone/>
            </a:pPr>
            <a:r>
              <a:rPr lang="en-US" altLang="es-ES" sz="2000" dirty="0"/>
              <a:t>The median is a quartile and divides the cases in half.</a:t>
            </a:r>
          </a:p>
          <a:p>
            <a:pPr>
              <a:buFont typeface="Wingdings" panose="05000000000000000000" pitchFamily="2" charset="2"/>
              <a:buNone/>
            </a:pPr>
            <a:endParaRPr lang="en-US" altLang="es-ES" sz="1200" dirty="0"/>
          </a:p>
          <a:p>
            <a:pPr>
              <a:buFont typeface="Wingdings" panose="05000000000000000000" pitchFamily="2" charset="2"/>
              <a:buNone/>
            </a:pPr>
            <a:r>
              <a:rPr lang="en-US" altLang="es-ES" sz="2000" dirty="0"/>
              <a:t>25</a:t>
            </a:r>
            <a:r>
              <a:rPr lang="en-US" altLang="es-ES" sz="2000" baseline="30000" dirty="0"/>
              <a:t>th</a:t>
            </a:r>
            <a:r>
              <a:rPr lang="en-US" altLang="es-ES" sz="2000" dirty="0"/>
              <a:t> percentile is a quartile that divides the first ¼ of cases from the latter ¾.</a:t>
            </a:r>
          </a:p>
          <a:p>
            <a:pPr>
              <a:buFont typeface="Wingdings" panose="05000000000000000000" pitchFamily="2" charset="2"/>
              <a:buNone/>
            </a:pPr>
            <a:r>
              <a:rPr lang="en-US" altLang="es-ES" sz="2000" dirty="0"/>
              <a:t>75</a:t>
            </a:r>
            <a:r>
              <a:rPr lang="en-US" altLang="es-ES" sz="2000" baseline="30000" dirty="0"/>
              <a:t>th</a:t>
            </a:r>
            <a:r>
              <a:rPr lang="en-US" altLang="es-ES" sz="2000" dirty="0"/>
              <a:t> percentile is a quartile that divides the first ¾ of cases from the latter ¼.</a:t>
            </a:r>
          </a:p>
          <a:p>
            <a:pPr>
              <a:buFont typeface="Wingdings" panose="05000000000000000000" pitchFamily="2" charset="2"/>
              <a:buNone/>
            </a:pPr>
            <a:endParaRPr lang="en-US" altLang="es-ES" sz="1200" dirty="0"/>
          </a:p>
          <a:p>
            <a:pPr>
              <a:buFont typeface="Wingdings" panose="05000000000000000000" pitchFamily="2" charset="2"/>
              <a:buNone/>
            </a:pPr>
            <a:r>
              <a:rPr lang="en-US" altLang="es-ES" sz="2000" dirty="0"/>
              <a:t>The interquartile range is the distance or range between the 25</a:t>
            </a:r>
            <a:r>
              <a:rPr lang="en-US" altLang="es-ES" sz="2000" baseline="30000" dirty="0"/>
              <a:t>th</a:t>
            </a:r>
            <a:r>
              <a:rPr lang="en-US" altLang="es-ES" sz="2000" dirty="0"/>
              <a:t> percentile and the 75</a:t>
            </a:r>
            <a:r>
              <a:rPr lang="en-US" altLang="es-ES" sz="2000" baseline="30000" dirty="0"/>
              <a:t>th</a:t>
            </a:r>
            <a:r>
              <a:rPr lang="en-US" altLang="es-ES" sz="2000" dirty="0"/>
              <a:t> percentile.  Below, what is the interquartile range?</a:t>
            </a:r>
          </a:p>
          <a:p>
            <a:pPr algn="just"/>
            <a:endParaRPr lang="en-US" sz="2000" i="1" dirty="0"/>
          </a:p>
        </p:txBody>
      </p:sp>
      <p:sp>
        <p:nvSpPr>
          <p:cNvPr id="13" name="Freeform 4"/>
          <p:cNvSpPr>
            <a:spLocks/>
          </p:cNvSpPr>
          <p:nvPr/>
        </p:nvSpPr>
        <p:spPr bwMode="auto">
          <a:xfrm>
            <a:off x="860393" y="5410200"/>
            <a:ext cx="8382000" cy="762000"/>
          </a:xfrm>
          <a:custGeom>
            <a:avLst/>
            <a:gdLst>
              <a:gd name="T0" fmla="*/ 0 w 4656"/>
              <a:gd name="T1" fmla="*/ 672 h 720"/>
              <a:gd name="T2" fmla="*/ 672 w 4656"/>
              <a:gd name="T3" fmla="*/ 576 h 720"/>
              <a:gd name="T4" fmla="*/ 2064 w 4656"/>
              <a:gd name="T5" fmla="*/ 0 h 720"/>
              <a:gd name="T6" fmla="*/ 3840 w 4656"/>
              <a:gd name="T7" fmla="*/ 576 h 720"/>
              <a:gd name="T8" fmla="*/ 4656 w 4656"/>
              <a:gd name="T9" fmla="*/ 720 h 720"/>
            </a:gdLst>
            <a:ahLst/>
            <a:cxnLst>
              <a:cxn ang="0">
                <a:pos x="T0" y="T1"/>
              </a:cxn>
              <a:cxn ang="0">
                <a:pos x="T2" y="T3"/>
              </a:cxn>
              <a:cxn ang="0">
                <a:pos x="T4" y="T5"/>
              </a:cxn>
              <a:cxn ang="0">
                <a:pos x="T6" y="T7"/>
              </a:cxn>
              <a:cxn ang="0">
                <a:pos x="T8" y="T9"/>
              </a:cxn>
            </a:cxnLst>
            <a:rect l="0" t="0" r="r" b="b"/>
            <a:pathLst>
              <a:path w="4656" h="720">
                <a:moveTo>
                  <a:pt x="0" y="672"/>
                </a:moveTo>
                <a:cubicBezTo>
                  <a:pt x="164" y="680"/>
                  <a:pt x="328" y="688"/>
                  <a:pt x="672" y="576"/>
                </a:cubicBezTo>
                <a:cubicBezTo>
                  <a:pt x="1016" y="464"/>
                  <a:pt x="1536" y="0"/>
                  <a:pt x="2064" y="0"/>
                </a:cubicBezTo>
                <a:cubicBezTo>
                  <a:pt x="2592" y="0"/>
                  <a:pt x="3408" y="456"/>
                  <a:pt x="3840" y="576"/>
                </a:cubicBezTo>
                <a:cubicBezTo>
                  <a:pt x="4272" y="696"/>
                  <a:pt x="4512" y="696"/>
                  <a:pt x="4656" y="72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4" name="Line 5"/>
          <p:cNvSpPr>
            <a:spLocks noChangeShapeType="1"/>
          </p:cNvSpPr>
          <p:nvPr/>
        </p:nvSpPr>
        <p:spPr bwMode="auto">
          <a:xfrm>
            <a:off x="631793" y="6248400"/>
            <a:ext cx="8763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5" name="Text Box 6"/>
          <p:cNvSpPr txBox="1">
            <a:spLocks noChangeArrowheads="1"/>
          </p:cNvSpPr>
          <p:nvPr/>
        </p:nvSpPr>
        <p:spPr bwMode="auto">
          <a:xfrm>
            <a:off x="784193" y="6477000"/>
            <a:ext cx="868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s-ES"/>
              <a:t>0                           250                     500                         750                                1000</a:t>
            </a:r>
          </a:p>
        </p:txBody>
      </p:sp>
      <p:sp>
        <p:nvSpPr>
          <p:cNvPr id="16" name="Line 7"/>
          <p:cNvSpPr>
            <a:spLocks noChangeShapeType="1"/>
          </p:cNvSpPr>
          <p:nvPr/>
        </p:nvSpPr>
        <p:spPr bwMode="auto">
          <a:xfrm flipV="1">
            <a:off x="2917793" y="571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7" name="Line 8"/>
          <p:cNvSpPr>
            <a:spLocks noChangeShapeType="1"/>
          </p:cNvSpPr>
          <p:nvPr/>
        </p:nvSpPr>
        <p:spPr bwMode="auto">
          <a:xfrm flipV="1">
            <a:off x="6575393" y="5638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8" name="Line 9"/>
          <p:cNvSpPr>
            <a:spLocks noChangeShapeType="1"/>
          </p:cNvSpPr>
          <p:nvPr/>
        </p:nvSpPr>
        <p:spPr bwMode="auto">
          <a:xfrm flipV="1">
            <a:off x="4670393" y="50292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9" name="Text Box 10"/>
          <p:cNvSpPr txBox="1">
            <a:spLocks noChangeArrowheads="1"/>
          </p:cNvSpPr>
          <p:nvPr/>
        </p:nvSpPr>
        <p:spPr bwMode="auto">
          <a:xfrm>
            <a:off x="1698593" y="5029200"/>
            <a:ext cx="8382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s-ES"/>
              <a:t>25% of cases</a:t>
            </a:r>
          </a:p>
        </p:txBody>
      </p:sp>
      <p:sp>
        <p:nvSpPr>
          <p:cNvPr id="20" name="Text Box 11"/>
          <p:cNvSpPr txBox="1">
            <a:spLocks noChangeArrowheads="1"/>
          </p:cNvSpPr>
          <p:nvPr/>
        </p:nvSpPr>
        <p:spPr bwMode="auto">
          <a:xfrm>
            <a:off x="2765393" y="48768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s-ES"/>
              <a:t>25%</a:t>
            </a:r>
          </a:p>
        </p:txBody>
      </p:sp>
      <p:sp>
        <p:nvSpPr>
          <p:cNvPr id="24" name="Text Box 12"/>
          <p:cNvSpPr txBox="1">
            <a:spLocks noChangeArrowheads="1"/>
          </p:cNvSpPr>
          <p:nvPr/>
        </p:nvSpPr>
        <p:spPr bwMode="auto">
          <a:xfrm>
            <a:off x="6041993" y="48768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s-ES"/>
              <a:t>25%</a:t>
            </a:r>
          </a:p>
        </p:txBody>
      </p:sp>
      <p:sp>
        <p:nvSpPr>
          <p:cNvPr id="25" name="Text Box 13"/>
          <p:cNvSpPr txBox="1">
            <a:spLocks noChangeArrowheads="1"/>
          </p:cNvSpPr>
          <p:nvPr/>
        </p:nvSpPr>
        <p:spPr bwMode="auto">
          <a:xfrm>
            <a:off x="7489793" y="4953000"/>
            <a:ext cx="8382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s-ES"/>
              <a:t>25% of cases</a:t>
            </a:r>
          </a:p>
        </p:txBody>
      </p:sp>
      <p:sp>
        <p:nvSpPr>
          <p:cNvPr id="26" name="Line 14"/>
          <p:cNvSpPr>
            <a:spLocks noChangeShapeType="1"/>
          </p:cNvSpPr>
          <p:nvPr/>
        </p:nvSpPr>
        <p:spPr bwMode="auto">
          <a:xfrm>
            <a:off x="2308193" y="5486400"/>
            <a:ext cx="4572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27" name="Line 15"/>
          <p:cNvSpPr>
            <a:spLocks noChangeShapeType="1"/>
          </p:cNvSpPr>
          <p:nvPr/>
        </p:nvSpPr>
        <p:spPr bwMode="auto">
          <a:xfrm>
            <a:off x="3298793" y="5257800"/>
            <a:ext cx="3048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31" name="Line 16"/>
          <p:cNvSpPr>
            <a:spLocks noChangeShapeType="1"/>
          </p:cNvSpPr>
          <p:nvPr/>
        </p:nvSpPr>
        <p:spPr bwMode="auto">
          <a:xfrm flipH="1">
            <a:off x="5965793" y="5181600"/>
            <a:ext cx="152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32" name="Line 17"/>
          <p:cNvSpPr>
            <a:spLocks noChangeShapeType="1"/>
          </p:cNvSpPr>
          <p:nvPr/>
        </p:nvSpPr>
        <p:spPr bwMode="auto">
          <a:xfrm flipH="1">
            <a:off x="7261193" y="5410200"/>
            <a:ext cx="2286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Tree>
    <p:extLst>
      <p:ext uri="{BB962C8B-B14F-4D97-AF65-F5344CB8AC3E}">
        <p14:creationId xmlns:p14="http://schemas.microsoft.com/office/powerpoint/2010/main" val="225338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animBg="1"/>
      <p:bldP spid="14" grpId="0" animBg="1"/>
      <p:bldP spid="15" grpId="0"/>
      <p:bldP spid="16" grpId="0" animBg="1"/>
      <p:bldP spid="17" grpId="0" animBg="1"/>
      <p:bldP spid="18" grpId="0" animBg="1"/>
      <p:bldP spid="19" grpId="0"/>
      <p:bldP spid="20" grpId="0"/>
      <p:bldP spid="24" grpId="0"/>
      <p:bldP spid="25" grpId="0"/>
      <p:bldP spid="26" grpId="0" animBg="1"/>
      <p:bldP spid="27" grpId="0" animBg="1"/>
      <p:bldP spid="31"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p:cNvSpPr txBox="1"/>
          <p:nvPr/>
        </p:nvSpPr>
        <p:spPr>
          <a:xfrm>
            <a:off x="125766" y="1344746"/>
            <a:ext cx="9561250" cy="5416868"/>
          </a:xfrm>
          <a:prstGeom prst="rect">
            <a:avLst/>
          </a:prstGeom>
          <a:noFill/>
        </p:spPr>
        <p:txBody>
          <a:bodyPr wrap="square" rtlCol="0">
            <a:spAutoFit/>
          </a:bodyPr>
          <a:lstStyle/>
          <a:p>
            <a:pPr algn="just"/>
            <a:r>
              <a:rPr lang="es-ES" sz="2000" b="1" dirty="0" smtClean="0">
                <a:solidFill>
                  <a:srgbClr val="00B4F1"/>
                </a:solidFill>
              </a:rPr>
              <a:t>5.1.3. </a:t>
            </a:r>
            <a:r>
              <a:rPr lang="es-ES" sz="2000" b="1" dirty="0" err="1" smtClean="0">
                <a:solidFill>
                  <a:srgbClr val="00B4F1"/>
                </a:solidFill>
              </a:rPr>
              <a:t>Variance</a:t>
            </a:r>
            <a:endParaRPr lang="es-ES" sz="2000" b="1" dirty="0" smtClean="0">
              <a:solidFill>
                <a:srgbClr val="00B4F1"/>
              </a:solidFill>
            </a:endParaRPr>
          </a:p>
          <a:p>
            <a:pPr>
              <a:lnSpc>
                <a:spcPct val="80000"/>
              </a:lnSpc>
              <a:buFont typeface="Wingdings" panose="05000000000000000000" pitchFamily="2" charset="2"/>
              <a:buNone/>
            </a:pPr>
            <a:endParaRPr lang="en-US" altLang="es-ES" sz="2000" dirty="0"/>
          </a:p>
          <a:p>
            <a:pPr>
              <a:lnSpc>
                <a:spcPct val="80000"/>
              </a:lnSpc>
              <a:buFont typeface="Wingdings" panose="05000000000000000000" pitchFamily="2" charset="2"/>
              <a:buNone/>
            </a:pPr>
            <a:endParaRPr lang="en-US" altLang="es-ES" sz="2000" dirty="0" smtClean="0"/>
          </a:p>
          <a:p>
            <a:pPr>
              <a:lnSpc>
                <a:spcPct val="80000"/>
              </a:lnSpc>
              <a:buFont typeface="Wingdings" panose="05000000000000000000" pitchFamily="2" charset="2"/>
              <a:buNone/>
            </a:pPr>
            <a:r>
              <a:rPr lang="en-US" altLang="es-ES" sz="2000" dirty="0" smtClean="0"/>
              <a:t>Variance is </a:t>
            </a:r>
            <a:r>
              <a:rPr lang="en-US" altLang="es-ES" sz="2000" dirty="0"/>
              <a:t>difference between each data point and the mean, squared</a:t>
            </a:r>
            <a:r>
              <a:rPr lang="en-US" altLang="es-ES" sz="2000" dirty="0" smtClean="0"/>
              <a:t>.</a:t>
            </a:r>
          </a:p>
          <a:p>
            <a:pPr>
              <a:lnSpc>
                <a:spcPct val="80000"/>
              </a:lnSpc>
              <a:buFont typeface="Wingdings" panose="05000000000000000000" pitchFamily="2" charset="2"/>
              <a:buNone/>
            </a:pPr>
            <a:endParaRPr lang="en-US" altLang="es-ES" sz="2000" dirty="0"/>
          </a:p>
          <a:p>
            <a:pPr>
              <a:lnSpc>
                <a:spcPct val="90000"/>
              </a:lnSpc>
              <a:buFont typeface="Wingdings" panose="05000000000000000000" pitchFamily="2" charset="2"/>
              <a:buNone/>
            </a:pPr>
            <a:r>
              <a:rPr lang="en-US" altLang="es-ES" sz="2000" dirty="0"/>
              <a:t>A measure of the spread of the recorded values on a variable.  A measure of dispersion.</a:t>
            </a:r>
          </a:p>
          <a:p>
            <a:pPr>
              <a:lnSpc>
                <a:spcPct val="90000"/>
              </a:lnSpc>
              <a:buFont typeface="Wingdings" panose="05000000000000000000" pitchFamily="2" charset="2"/>
              <a:buNone/>
            </a:pPr>
            <a:endParaRPr lang="en-US" altLang="es-ES" sz="2000" dirty="0"/>
          </a:p>
          <a:p>
            <a:pPr>
              <a:lnSpc>
                <a:spcPct val="90000"/>
              </a:lnSpc>
              <a:buFont typeface="Wingdings" panose="05000000000000000000" pitchFamily="2" charset="2"/>
              <a:buNone/>
            </a:pPr>
            <a:r>
              <a:rPr lang="en-US" altLang="es-ES" sz="2000" dirty="0"/>
              <a:t>The larger the variance, the further the individual cases are from the mean</a:t>
            </a:r>
            <a:r>
              <a:rPr lang="en-US" altLang="es-ES" sz="2000" dirty="0" smtClean="0"/>
              <a:t>.</a:t>
            </a:r>
          </a:p>
          <a:p>
            <a:pPr>
              <a:lnSpc>
                <a:spcPct val="90000"/>
              </a:lnSpc>
              <a:buFont typeface="Wingdings" panose="05000000000000000000" pitchFamily="2" charset="2"/>
              <a:buNone/>
            </a:pPr>
            <a:endParaRPr lang="en-US" altLang="es-ES" sz="2000" dirty="0"/>
          </a:p>
          <a:p>
            <a:pPr>
              <a:lnSpc>
                <a:spcPct val="90000"/>
              </a:lnSpc>
              <a:buFont typeface="Wingdings" panose="05000000000000000000" pitchFamily="2" charset="2"/>
              <a:buNone/>
            </a:pPr>
            <a:endParaRPr lang="en-US" altLang="es-ES" sz="2000" dirty="0"/>
          </a:p>
          <a:p>
            <a:pPr>
              <a:lnSpc>
                <a:spcPct val="80000"/>
              </a:lnSpc>
              <a:buFont typeface="Wingdings" panose="05000000000000000000" pitchFamily="2" charset="2"/>
              <a:buNone/>
            </a:pPr>
            <a:r>
              <a:rPr lang="en-US" altLang="es-ES" sz="2000" dirty="0" smtClean="0"/>
              <a:t> </a:t>
            </a:r>
          </a:p>
          <a:p>
            <a:pPr>
              <a:lnSpc>
                <a:spcPct val="80000"/>
              </a:lnSpc>
              <a:buFont typeface="Wingdings" panose="05000000000000000000" pitchFamily="2" charset="2"/>
              <a:buNone/>
            </a:pPr>
            <a:endParaRPr lang="es-ES" sz="2000" b="1" dirty="0">
              <a:solidFill>
                <a:srgbClr val="00B4F1"/>
              </a:solidFill>
            </a:endParaRPr>
          </a:p>
          <a:p>
            <a:pPr algn="just"/>
            <a:endParaRPr lang="en-US" sz="2000" i="1" dirty="0" smtClean="0"/>
          </a:p>
          <a:p>
            <a:pPr algn="just"/>
            <a:r>
              <a:rPr lang="en-US" altLang="es-ES" sz="2000" dirty="0"/>
              <a:t>The smaller the variance, the closer the individual scores are to the mean.</a:t>
            </a:r>
          </a:p>
          <a:p>
            <a:pPr algn="just"/>
            <a:endParaRPr lang="en-US" sz="2000" i="1" dirty="0"/>
          </a:p>
          <a:p>
            <a:pPr algn="just"/>
            <a:endParaRPr lang="en-US" sz="2000" i="1" dirty="0" smtClean="0"/>
          </a:p>
          <a:p>
            <a:pPr algn="just"/>
            <a:endParaRPr lang="en-US" sz="2000" i="1" dirty="0"/>
          </a:p>
          <a:p>
            <a:pPr algn="just"/>
            <a:endParaRPr lang="en-US" sz="2000" i="1" dirty="0"/>
          </a:p>
          <a:p>
            <a:pPr algn="just"/>
            <a:r>
              <a:rPr lang="en-US" sz="2000" i="1" dirty="0" err="1" smtClean="0"/>
              <a:t>df</a:t>
            </a:r>
            <a:r>
              <a:rPr lang="en-US" sz="2000" i="1" dirty="0" smtClean="0"/>
              <a:t>['</a:t>
            </a:r>
            <a:r>
              <a:rPr lang="en-US" sz="2000" i="1" dirty="0"/>
              <a:t>variable</a:t>
            </a:r>
            <a:r>
              <a:rPr lang="en-US" sz="2000" i="1" dirty="0" smtClean="0"/>
              <a:t>'].</a:t>
            </a:r>
            <a:r>
              <a:rPr lang="en-US" sz="2000" i="1" dirty="0" err="1"/>
              <a:t>var</a:t>
            </a:r>
            <a:r>
              <a:rPr lang="en-US" sz="2000" i="1" dirty="0"/>
              <a:t>()</a:t>
            </a:r>
            <a:endParaRPr lang="en-US" sz="2000" i="1" dirty="0" smtClean="0"/>
          </a:p>
        </p:txBody>
      </p:sp>
      <p:sp>
        <p:nvSpPr>
          <p:cNvPr id="19" name="CuadroTexto 18"/>
          <p:cNvSpPr txBox="1"/>
          <p:nvPr/>
        </p:nvSpPr>
        <p:spPr>
          <a:xfrm>
            <a:off x="7001677" y="5528354"/>
            <a:ext cx="1868749" cy="400110"/>
          </a:xfrm>
          <a:prstGeom prst="rect">
            <a:avLst/>
          </a:prstGeom>
          <a:noFill/>
        </p:spPr>
        <p:txBody>
          <a:bodyPr wrap="square" rtlCol="0">
            <a:spAutoFit/>
          </a:bodyPr>
          <a:lstStyle/>
          <a:p>
            <a:pPr algn="just"/>
            <a:r>
              <a:rPr lang="en-US" sz="2000" b="1" dirty="0" smtClean="0">
                <a:solidFill>
                  <a:srgbClr val="7030A0"/>
                </a:solidFill>
              </a:rPr>
              <a:t>Answer:</a:t>
            </a:r>
            <a:endParaRPr lang="en-US" sz="2000" b="1" dirty="0">
              <a:solidFill>
                <a:srgbClr val="7030A0"/>
              </a:solidFill>
            </a:endParaRPr>
          </a:p>
        </p:txBody>
      </p:sp>
      <p:sp>
        <p:nvSpPr>
          <p:cNvPr id="20" name="CuadroTexto 19"/>
          <p:cNvSpPr txBox="1"/>
          <p:nvPr/>
        </p:nvSpPr>
        <p:spPr>
          <a:xfrm>
            <a:off x="6985986" y="5195165"/>
            <a:ext cx="2015970" cy="400110"/>
          </a:xfrm>
          <a:prstGeom prst="rect">
            <a:avLst/>
          </a:prstGeom>
          <a:noFill/>
        </p:spPr>
        <p:txBody>
          <a:bodyPr wrap="square" rtlCol="0">
            <a:spAutoFit/>
          </a:bodyPr>
          <a:lstStyle/>
          <a:p>
            <a:pPr algn="just"/>
            <a:r>
              <a:rPr lang="en-US" sz="2000" b="1" dirty="0" smtClean="0">
                <a:solidFill>
                  <a:srgbClr val="7030A0"/>
                </a:solidFill>
              </a:rPr>
              <a:t>Question: </a:t>
            </a:r>
            <a:r>
              <a:rPr lang="en-US" sz="2000" b="1" dirty="0">
                <a:solidFill>
                  <a:srgbClr val="7030A0"/>
                </a:solidFill>
              </a:rPr>
              <a:t>value? </a:t>
            </a:r>
          </a:p>
        </p:txBody>
      </p:sp>
      <p:sp>
        <p:nvSpPr>
          <p:cNvPr id="12" name="Freeform 4"/>
          <p:cNvSpPr>
            <a:spLocks/>
          </p:cNvSpPr>
          <p:nvPr/>
        </p:nvSpPr>
        <p:spPr bwMode="auto">
          <a:xfrm>
            <a:off x="2374500" y="3539865"/>
            <a:ext cx="4086225" cy="792162"/>
          </a:xfrm>
          <a:custGeom>
            <a:avLst/>
            <a:gdLst>
              <a:gd name="T0" fmla="*/ 50 w 2574"/>
              <a:gd name="T1" fmla="*/ 474 h 499"/>
              <a:gd name="T2" fmla="*/ 60 w 2574"/>
              <a:gd name="T3" fmla="*/ 484 h 499"/>
              <a:gd name="T4" fmla="*/ 412 w 2574"/>
              <a:gd name="T5" fmla="*/ 381 h 499"/>
              <a:gd name="T6" fmla="*/ 1230 w 2574"/>
              <a:gd name="T7" fmla="*/ 1 h 499"/>
              <a:gd name="T8" fmla="*/ 2094 w 2574"/>
              <a:gd name="T9" fmla="*/ 385 h 499"/>
              <a:gd name="T10" fmla="*/ 2574 w 2574"/>
              <a:gd name="T11" fmla="*/ 481 h 499"/>
            </a:gdLst>
            <a:ahLst/>
            <a:cxnLst>
              <a:cxn ang="0">
                <a:pos x="T0" y="T1"/>
              </a:cxn>
              <a:cxn ang="0">
                <a:pos x="T2" y="T3"/>
              </a:cxn>
              <a:cxn ang="0">
                <a:pos x="T4" y="T5"/>
              </a:cxn>
              <a:cxn ang="0">
                <a:pos x="T6" y="T7"/>
              </a:cxn>
              <a:cxn ang="0">
                <a:pos x="T8" y="T9"/>
              </a:cxn>
              <a:cxn ang="0">
                <a:pos x="T10" y="T11"/>
              </a:cxn>
            </a:cxnLst>
            <a:rect l="0" t="0" r="r" b="b"/>
            <a:pathLst>
              <a:path w="2574" h="499">
                <a:moveTo>
                  <a:pt x="50" y="474"/>
                </a:moveTo>
                <a:cubicBezTo>
                  <a:pt x="53" y="476"/>
                  <a:pt x="0" y="499"/>
                  <a:pt x="60" y="484"/>
                </a:cubicBezTo>
                <a:cubicBezTo>
                  <a:pt x="120" y="469"/>
                  <a:pt x="217" y="461"/>
                  <a:pt x="412" y="381"/>
                </a:cubicBezTo>
                <a:cubicBezTo>
                  <a:pt x="607" y="301"/>
                  <a:pt x="950" y="0"/>
                  <a:pt x="1230" y="1"/>
                </a:cubicBezTo>
                <a:cubicBezTo>
                  <a:pt x="1510" y="2"/>
                  <a:pt x="1870" y="305"/>
                  <a:pt x="2094" y="385"/>
                </a:cubicBezTo>
                <a:cubicBezTo>
                  <a:pt x="2318" y="465"/>
                  <a:pt x="2494" y="465"/>
                  <a:pt x="2574" y="481"/>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3" name="Line 6"/>
          <p:cNvSpPr>
            <a:spLocks noChangeShapeType="1"/>
          </p:cNvSpPr>
          <p:nvPr/>
        </p:nvSpPr>
        <p:spPr bwMode="auto">
          <a:xfrm>
            <a:off x="2269725" y="4379652"/>
            <a:ext cx="419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4" name="Line 8"/>
          <p:cNvSpPr>
            <a:spLocks noChangeShapeType="1"/>
          </p:cNvSpPr>
          <p:nvPr/>
        </p:nvSpPr>
        <p:spPr bwMode="auto">
          <a:xfrm flipV="1">
            <a:off x="4403325" y="4379652"/>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5" name="Text Box 10"/>
          <p:cNvSpPr txBox="1">
            <a:spLocks noChangeArrowheads="1"/>
          </p:cNvSpPr>
          <p:nvPr/>
        </p:nvSpPr>
        <p:spPr bwMode="auto">
          <a:xfrm>
            <a:off x="4479525" y="4379652"/>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s-ES"/>
              <a:t>Mean</a:t>
            </a:r>
          </a:p>
        </p:txBody>
      </p:sp>
      <p:sp>
        <p:nvSpPr>
          <p:cNvPr id="16" name="Freeform 5"/>
          <p:cNvSpPr>
            <a:spLocks/>
          </p:cNvSpPr>
          <p:nvPr/>
        </p:nvSpPr>
        <p:spPr bwMode="auto">
          <a:xfrm>
            <a:off x="3706474" y="5180646"/>
            <a:ext cx="1428750" cy="846138"/>
          </a:xfrm>
          <a:custGeom>
            <a:avLst/>
            <a:gdLst>
              <a:gd name="T0" fmla="*/ 0 w 900"/>
              <a:gd name="T1" fmla="*/ 533 h 533"/>
              <a:gd name="T2" fmla="*/ 165 w 900"/>
              <a:gd name="T3" fmla="*/ 419 h 533"/>
              <a:gd name="T4" fmla="*/ 447 w 900"/>
              <a:gd name="T5" fmla="*/ 2 h 533"/>
              <a:gd name="T6" fmla="*/ 714 w 900"/>
              <a:gd name="T7" fmla="*/ 430 h 533"/>
              <a:gd name="T8" fmla="*/ 900 w 900"/>
              <a:gd name="T9" fmla="*/ 523 h 533"/>
            </a:gdLst>
            <a:ahLst/>
            <a:cxnLst>
              <a:cxn ang="0">
                <a:pos x="T0" y="T1"/>
              </a:cxn>
              <a:cxn ang="0">
                <a:pos x="T2" y="T3"/>
              </a:cxn>
              <a:cxn ang="0">
                <a:pos x="T4" y="T5"/>
              </a:cxn>
              <a:cxn ang="0">
                <a:pos x="T6" y="T7"/>
              </a:cxn>
              <a:cxn ang="0">
                <a:pos x="T8" y="T9"/>
              </a:cxn>
            </a:cxnLst>
            <a:rect l="0" t="0" r="r" b="b"/>
            <a:pathLst>
              <a:path w="900" h="533">
                <a:moveTo>
                  <a:pt x="0" y="533"/>
                </a:moveTo>
                <a:cubicBezTo>
                  <a:pt x="26" y="514"/>
                  <a:pt x="91" y="507"/>
                  <a:pt x="165" y="419"/>
                </a:cubicBezTo>
                <a:cubicBezTo>
                  <a:pt x="239" y="331"/>
                  <a:pt x="356" y="0"/>
                  <a:pt x="447" y="2"/>
                </a:cubicBezTo>
                <a:cubicBezTo>
                  <a:pt x="538" y="4"/>
                  <a:pt x="639" y="343"/>
                  <a:pt x="714" y="430"/>
                </a:cubicBezTo>
                <a:cubicBezTo>
                  <a:pt x="789" y="517"/>
                  <a:pt x="861" y="504"/>
                  <a:pt x="900" y="523"/>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7" name="Line 7"/>
          <p:cNvSpPr>
            <a:spLocks noChangeShapeType="1"/>
          </p:cNvSpPr>
          <p:nvPr/>
        </p:nvSpPr>
        <p:spPr bwMode="auto">
          <a:xfrm>
            <a:off x="2225336" y="6022021"/>
            <a:ext cx="419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21" name="Line 9"/>
          <p:cNvSpPr>
            <a:spLocks noChangeShapeType="1"/>
          </p:cNvSpPr>
          <p:nvPr/>
        </p:nvSpPr>
        <p:spPr bwMode="auto">
          <a:xfrm flipV="1">
            <a:off x="4435136" y="6022021"/>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22" name="Text Box 11"/>
          <p:cNvSpPr txBox="1">
            <a:spLocks noChangeArrowheads="1"/>
          </p:cNvSpPr>
          <p:nvPr/>
        </p:nvSpPr>
        <p:spPr bwMode="auto">
          <a:xfrm>
            <a:off x="4511336" y="6174421"/>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s-ES"/>
              <a:t>Mean</a:t>
            </a:r>
          </a:p>
        </p:txBody>
      </p:sp>
      <p:pic>
        <p:nvPicPr>
          <p:cNvPr id="3" name="Imagen 2"/>
          <p:cNvPicPr>
            <a:picLocks noChangeAspect="1"/>
          </p:cNvPicPr>
          <p:nvPr/>
        </p:nvPicPr>
        <p:blipFill rotWithShape="1">
          <a:blip r:embed="rId5"/>
          <a:srcRect l="21419" t="71787" r="66124" b="21999"/>
          <a:stretch/>
        </p:blipFill>
        <p:spPr>
          <a:xfrm>
            <a:off x="7253055" y="6060353"/>
            <a:ext cx="2499369" cy="701261"/>
          </a:xfrm>
          <a:prstGeom prst="rect">
            <a:avLst/>
          </a:prstGeom>
        </p:spPr>
      </p:pic>
      <p:graphicFrame>
        <p:nvGraphicFramePr>
          <p:cNvPr id="23" name="Object 4"/>
          <p:cNvGraphicFramePr>
            <a:graphicFrameLocks noChangeAspect="1"/>
          </p:cNvGraphicFramePr>
          <p:nvPr>
            <p:extLst>
              <p:ext uri="{D42A27DB-BD31-4B8C-83A1-F6EECF244321}">
                <p14:modId xmlns:p14="http://schemas.microsoft.com/office/powerpoint/2010/main" val="842762639"/>
              </p:ext>
            </p:extLst>
          </p:nvPr>
        </p:nvGraphicFramePr>
        <p:xfrm>
          <a:off x="8326253" y="3229471"/>
          <a:ext cx="1419950" cy="2021148"/>
        </p:xfrm>
        <a:graphic>
          <a:graphicData uri="http://schemas.openxmlformats.org/presentationml/2006/ole">
            <mc:AlternateContent xmlns:mc="http://schemas.openxmlformats.org/markup-compatibility/2006">
              <mc:Choice xmlns:v="urn:schemas-microsoft-com:vml" Requires="v">
                <p:oleObj spid="_x0000_s9248" name="Clip" r:id="rId6" imgW="3848040" imgH="5478120" progId="MS_ClipArt_Gallery.5">
                  <p:embed/>
                </p:oleObj>
              </mc:Choice>
              <mc:Fallback>
                <p:oleObj name="Clip" r:id="rId6" imgW="3848040" imgH="5478120"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6253" y="3229471"/>
                        <a:ext cx="1419950" cy="2021148"/>
                      </a:xfrm>
                      <a:prstGeom prst="rect">
                        <a:avLst/>
                      </a:prstGeom>
                      <a:noFill/>
                      <a:ln>
                        <a:noFill/>
                      </a:ln>
                      <a:effectLst/>
                    </p:spPr>
                  </p:pic>
                </p:oleObj>
              </mc:Fallback>
            </mc:AlternateContent>
          </a:graphicData>
        </a:graphic>
      </p:graphicFrame>
      <p:sp>
        <p:nvSpPr>
          <p:cNvPr id="24" name="CuadroTexto 23"/>
          <p:cNvSpPr txBox="1"/>
          <p:nvPr/>
        </p:nvSpPr>
        <p:spPr>
          <a:xfrm>
            <a:off x="5984603" y="3597002"/>
            <a:ext cx="3406960" cy="707886"/>
          </a:xfrm>
          <a:prstGeom prst="rect">
            <a:avLst/>
          </a:prstGeom>
          <a:noFill/>
        </p:spPr>
        <p:txBody>
          <a:bodyPr wrap="square" rtlCol="0">
            <a:spAutoFit/>
          </a:bodyPr>
          <a:lstStyle/>
          <a:p>
            <a:pPr algn="just"/>
            <a:r>
              <a:rPr lang="en-US" altLang="es-ES" sz="2000" b="1" dirty="0" smtClean="0">
                <a:solidFill>
                  <a:srgbClr val="C00000"/>
                </a:solidFill>
              </a:rPr>
              <a:t>How </a:t>
            </a:r>
            <a:r>
              <a:rPr lang="en-US" altLang="es-ES" sz="2000" b="1" dirty="0">
                <a:solidFill>
                  <a:srgbClr val="C00000"/>
                </a:solidFill>
              </a:rPr>
              <a:t>helpful is that???</a:t>
            </a:r>
          </a:p>
          <a:p>
            <a:pPr algn="just"/>
            <a:endParaRPr lang="en-US" sz="2000" b="1" dirty="0">
              <a:solidFill>
                <a:srgbClr val="7030A0"/>
              </a:solidFill>
            </a:endParaRPr>
          </a:p>
        </p:txBody>
      </p:sp>
    </p:spTree>
    <p:extLst>
      <p:ext uri="{BB962C8B-B14F-4D97-AF65-F5344CB8AC3E}">
        <p14:creationId xmlns:p14="http://schemas.microsoft.com/office/powerpoint/2010/main" val="153321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2" grpId="0" animBg="1"/>
      <p:bldP spid="13" grpId="0" animBg="1"/>
      <p:bldP spid="14" grpId="0" animBg="1"/>
      <p:bldP spid="15" grpId="0"/>
      <p:bldP spid="16" grpId="0" animBg="1"/>
      <p:bldP spid="17" grpId="0" animBg="1"/>
      <p:bldP spid="21" grpId="0" animBg="1"/>
      <p:bldP spid="22"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p:cNvSpPr txBox="1"/>
          <p:nvPr/>
        </p:nvSpPr>
        <p:spPr>
          <a:xfrm>
            <a:off x="125766" y="1344746"/>
            <a:ext cx="9561250" cy="2739211"/>
          </a:xfrm>
          <a:prstGeom prst="rect">
            <a:avLst/>
          </a:prstGeom>
          <a:noFill/>
        </p:spPr>
        <p:txBody>
          <a:bodyPr wrap="square" rtlCol="0">
            <a:spAutoFit/>
          </a:bodyPr>
          <a:lstStyle/>
          <a:p>
            <a:pPr algn="just"/>
            <a:r>
              <a:rPr lang="es-ES" sz="2000" b="1" dirty="0" smtClean="0">
                <a:solidFill>
                  <a:srgbClr val="00B4F1"/>
                </a:solidFill>
              </a:rPr>
              <a:t>5.1.4. </a:t>
            </a:r>
            <a:r>
              <a:rPr lang="en-US" altLang="es-ES" sz="2000" b="1" dirty="0" smtClean="0">
                <a:solidFill>
                  <a:srgbClr val="00B4F1"/>
                </a:solidFill>
              </a:rPr>
              <a:t>Standard </a:t>
            </a:r>
            <a:r>
              <a:rPr lang="en-US" altLang="es-ES" sz="2000" b="1" dirty="0">
                <a:solidFill>
                  <a:srgbClr val="00B4F1"/>
                </a:solidFill>
              </a:rPr>
              <a:t>Deviation</a:t>
            </a:r>
            <a:endParaRPr lang="es-ES" sz="2000" b="1" dirty="0">
              <a:solidFill>
                <a:srgbClr val="00B4F1"/>
              </a:solidFill>
            </a:endParaRPr>
          </a:p>
          <a:p>
            <a:pPr>
              <a:lnSpc>
                <a:spcPct val="80000"/>
              </a:lnSpc>
              <a:buFont typeface="Wingdings" panose="05000000000000000000" pitchFamily="2" charset="2"/>
              <a:buNone/>
            </a:pPr>
            <a:endParaRPr lang="en-US" altLang="es-ES" sz="2000" dirty="0"/>
          </a:p>
          <a:p>
            <a:pPr>
              <a:buFont typeface="Wingdings" panose="05000000000000000000" pitchFamily="2" charset="2"/>
              <a:buNone/>
            </a:pPr>
            <a:r>
              <a:rPr lang="en-US" altLang="es-ES" sz="2000" dirty="0" smtClean="0"/>
              <a:t>To </a:t>
            </a:r>
            <a:r>
              <a:rPr lang="en-US" altLang="es-ES" sz="2000" dirty="0"/>
              <a:t>convert variance into something of meaning, let’s create standard deviation.</a:t>
            </a:r>
          </a:p>
          <a:p>
            <a:pPr>
              <a:buFont typeface="Wingdings" panose="05000000000000000000" pitchFamily="2" charset="2"/>
              <a:buNone/>
            </a:pPr>
            <a:endParaRPr lang="en-US" altLang="es-ES" sz="2000" dirty="0"/>
          </a:p>
          <a:p>
            <a:pPr>
              <a:buFont typeface="Wingdings" panose="05000000000000000000" pitchFamily="2" charset="2"/>
              <a:buNone/>
            </a:pPr>
            <a:r>
              <a:rPr lang="en-US" altLang="es-ES" sz="2000" dirty="0"/>
              <a:t>The square root of the variance reveals the average deviation of the observations from the mean.</a:t>
            </a:r>
          </a:p>
          <a:p>
            <a:pPr>
              <a:lnSpc>
                <a:spcPct val="80000"/>
              </a:lnSpc>
              <a:buFont typeface="Wingdings" panose="05000000000000000000" pitchFamily="2" charset="2"/>
              <a:buNone/>
            </a:pPr>
            <a:endParaRPr lang="en-US" altLang="es-ES" sz="2000" dirty="0" smtClean="0"/>
          </a:p>
          <a:p>
            <a:pPr algn="just"/>
            <a:endParaRPr lang="en-US" sz="2000" i="1" dirty="0"/>
          </a:p>
          <a:p>
            <a:pPr algn="just"/>
            <a:r>
              <a:rPr lang="en-US" sz="2000" i="1" dirty="0" err="1" smtClean="0"/>
              <a:t>df</a:t>
            </a:r>
            <a:r>
              <a:rPr lang="en-US" sz="2000" i="1" dirty="0" smtClean="0"/>
              <a:t>['</a:t>
            </a:r>
            <a:r>
              <a:rPr lang="en-US" sz="2000" i="1" dirty="0"/>
              <a:t>variable</a:t>
            </a:r>
            <a:r>
              <a:rPr lang="en-US" sz="2000" i="1" dirty="0" smtClean="0"/>
              <a:t>'].</a:t>
            </a:r>
            <a:r>
              <a:rPr lang="en-US" sz="2000" i="1" dirty="0" err="1"/>
              <a:t>std</a:t>
            </a:r>
            <a:r>
              <a:rPr lang="en-US" sz="2000" i="1" dirty="0"/>
              <a:t>()</a:t>
            </a:r>
            <a:endParaRPr lang="en-US" sz="2000" i="1" dirty="0" smtClean="0"/>
          </a:p>
        </p:txBody>
      </p:sp>
      <p:sp>
        <p:nvSpPr>
          <p:cNvPr id="19" name="CuadroTexto 18"/>
          <p:cNvSpPr txBox="1"/>
          <p:nvPr/>
        </p:nvSpPr>
        <p:spPr>
          <a:xfrm>
            <a:off x="6202686" y="3349435"/>
            <a:ext cx="1868749" cy="400110"/>
          </a:xfrm>
          <a:prstGeom prst="rect">
            <a:avLst/>
          </a:prstGeom>
          <a:noFill/>
        </p:spPr>
        <p:txBody>
          <a:bodyPr wrap="square" rtlCol="0">
            <a:spAutoFit/>
          </a:bodyPr>
          <a:lstStyle/>
          <a:p>
            <a:pPr algn="just"/>
            <a:r>
              <a:rPr lang="en-US" sz="2000" b="1" dirty="0" smtClean="0">
                <a:solidFill>
                  <a:srgbClr val="7030A0"/>
                </a:solidFill>
              </a:rPr>
              <a:t>Answer:</a:t>
            </a:r>
            <a:endParaRPr lang="en-US" sz="2000" b="1" dirty="0">
              <a:solidFill>
                <a:srgbClr val="7030A0"/>
              </a:solidFill>
            </a:endParaRPr>
          </a:p>
        </p:txBody>
      </p:sp>
      <p:sp>
        <p:nvSpPr>
          <p:cNvPr id="20" name="CuadroTexto 19"/>
          <p:cNvSpPr txBox="1"/>
          <p:nvPr/>
        </p:nvSpPr>
        <p:spPr>
          <a:xfrm>
            <a:off x="6186995" y="3016246"/>
            <a:ext cx="2015970" cy="400110"/>
          </a:xfrm>
          <a:prstGeom prst="rect">
            <a:avLst/>
          </a:prstGeom>
          <a:noFill/>
        </p:spPr>
        <p:txBody>
          <a:bodyPr wrap="square" rtlCol="0">
            <a:spAutoFit/>
          </a:bodyPr>
          <a:lstStyle/>
          <a:p>
            <a:pPr algn="just"/>
            <a:r>
              <a:rPr lang="en-US" sz="2000" b="1" dirty="0" smtClean="0">
                <a:solidFill>
                  <a:srgbClr val="7030A0"/>
                </a:solidFill>
              </a:rPr>
              <a:t>Question: </a:t>
            </a:r>
            <a:r>
              <a:rPr lang="en-US" sz="2000" b="1" dirty="0">
                <a:solidFill>
                  <a:srgbClr val="7030A0"/>
                </a:solidFill>
              </a:rPr>
              <a:t>value? </a:t>
            </a:r>
          </a:p>
        </p:txBody>
      </p:sp>
      <p:pic>
        <p:nvPicPr>
          <p:cNvPr id="2" name="Imagen 1"/>
          <p:cNvPicPr>
            <a:picLocks noChangeAspect="1"/>
          </p:cNvPicPr>
          <p:nvPr/>
        </p:nvPicPr>
        <p:blipFill rotWithShape="1">
          <a:blip r:embed="rId4"/>
          <a:srcRect l="21330" t="71881" r="65855" b="22080"/>
          <a:stretch/>
        </p:blipFill>
        <p:spPr>
          <a:xfrm>
            <a:off x="6587231" y="3894474"/>
            <a:ext cx="2416304" cy="640581"/>
          </a:xfrm>
          <a:prstGeom prst="rect">
            <a:avLst/>
          </a:prstGeom>
        </p:spPr>
      </p:pic>
      <p:sp>
        <p:nvSpPr>
          <p:cNvPr id="25" name="CuadroTexto 24"/>
          <p:cNvSpPr txBox="1"/>
          <p:nvPr/>
        </p:nvSpPr>
        <p:spPr>
          <a:xfrm>
            <a:off x="133166" y="4379435"/>
            <a:ext cx="9561250" cy="1569660"/>
          </a:xfrm>
          <a:prstGeom prst="rect">
            <a:avLst/>
          </a:prstGeom>
          <a:noFill/>
        </p:spPr>
        <p:txBody>
          <a:bodyPr wrap="square" rtlCol="0">
            <a:spAutoFit/>
          </a:bodyPr>
          <a:lstStyle/>
          <a:p>
            <a:pPr algn="just"/>
            <a:r>
              <a:rPr lang="en-US" sz="2000" b="1" dirty="0" smtClean="0">
                <a:solidFill>
                  <a:srgbClr val="00B4F1"/>
                </a:solidFill>
              </a:rPr>
              <a:t>6. Summary </a:t>
            </a:r>
            <a:r>
              <a:rPr lang="es-ES" sz="2000" b="1" dirty="0" smtClean="0">
                <a:solidFill>
                  <a:srgbClr val="00B4F1"/>
                </a:solidFill>
              </a:rPr>
              <a:t>of </a:t>
            </a:r>
            <a:r>
              <a:rPr lang="es-ES" sz="2000" b="1" dirty="0" err="1" smtClean="0">
                <a:solidFill>
                  <a:srgbClr val="00B4F1"/>
                </a:solidFill>
              </a:rPr>
              <a:t>age</a:t>
            </a:r>
            <a:endParaRPr lang="es-ES" sz="2000" b="1" dirty="0">
              <a:solidFill>
                <a:srgbClr val="00B4F1"/>
              </a:solidFill>
            </a:endParaRPr>
          </a:p>
          <a:p>
            <a:pPr algn="just"/>
            <a:endParaRPr lang="es-ES" sz="2000" b="1" dirty="0" smtClean="0">
              <a:solidFill>
                <a:srgbClr val="00B4F1"/>
              </a:solidFill>
            </a:endParaRPr>
          </a:p>
          <a:p>
            <a:pPr algn="just"/>
            <a:r>
              <a:rPr lang="es-ES" sz="2000" b="1" dirty="0" smtClean="0">
                <a:solidFill>
                  <a:srgbClr val="00B4F1"/>
                </a:solidFill>
              </a:rPr>
              <a:t>6.1.1. Describe</a:t>
            </a:r>
          </a:p>
          <a:p>
            <a:pPr>
              <a:lnSpc>
                <a:spcPct val="80000"/>
              </a:lnSpc>
              <a:buFont typeface="Wingdings" panose="05000000000000000000" pitchFamily="2" charset="2"/>
              <a:buNone/>
            </a:pPr>
            <a:endParaRPr lang="en-US" altLang="es-ES" sz="2000" dirty="0"/>
          </a:p>
          <a:p>
            <a:pPr algn="just"/>
            <a:r>
              <a:rPr lang="es-ES" sz="2000" i="1" dirty="0" err="1"/>
              <a:t>df</a:t>
            </a:r>
            <a:r>
              <a:rPr lang="es-ES" sz="2000" i="1" dirty="0" smtClean="0"/>
              <a:t>['</a:t>
            </a:r>
            <a:r>
              <a:rPr lang="en-US" sz="2000" i="1" dirty="0"/>
              <a:t>variable</a:t>
            </a:r>
            <a:r>
              <a:rPr lang="es-ES" sz="2000" i="1" dirty="0" smtClean="0"/>
              <a:t>'].</a:t>
            </a:r>
            <a:r>
              <a:rPr lang="es-ES" sz="2000" i="1" dirty="0"/>
              <a:t>describe</a:t>
            </a:r>
            <a:r>
              <a:rPr lang="es-ES" sz="2000" i="1" dirty="0" smtClean="0"/>
              <a:t>()</a:t>
            </a:r>
            <a:endParaRPr lang="es-ES" sz="2000" i="1" dirty="0"/>
          </a:p>
        </p:txBody>
      </p:sp>
      <p:sp>
        <p:nvSpPr>
          <p:cNvPr id="26" name="CuadroTexto 25"/>
          <p:cNvSpPr txBox="1"/>
          <p:nvPr/>
        </p:nvSpPr>
        <p:spPr>
          <a:xfrm>
            <a:off x="3905436" y="4687414"/>
            <a:ext cx="1868749" cy="400110"/>
          </a:xfrm>
          <a:prstGeom prst="rect">
            <a:avLst/>
          </a:prstGeom>
          <a:noFill/>
        </p:spPr>
        <p:txBody>
          <a:bodyPr wrap="square" rtlCol="0">
            <a:spAutoFit/>
          </a:bodyPr>
          <a:lstStyle/>
          <a:p>
            <a:pPr algn="just"/>
            <a:r>
              <a:rPr lang="en-US" sz="2000" b="1" dirty="0" smtClean="0">
                <a:solidFill>
                  <a:srgbClr val="7030A0"/>
                </a:solidFill>
              </a:rPr>
              <a:t>Answer:</a:t>
            </a:r>
            <a:endParaRPr lang="en-US" sz="2000" b="1" dirty="0">
              <a:solidFill>
                <a:srgbClr val="7030A0"/>
              </a:solidFill>
            </a:endParaRPr>
          </a:p>
        </p:txBody>
      </p:sp>
      <p:sp>
        <p:nvSpPr>
          <p:cNvPr id="27" name="CuadroTexto 26"/>
          <p:cNvSpPr txBox="1"/>
          <p:nvPr/>
        </p:nvSpPr>
        <p:spPr>
          <a:xfrm>
            <a:off x="3885262" y="4354225"/>
            <a:ext cx="2230713" cy="400110"/>
          </a:xfrm>
          <a:prstGeom prst="rect">
            <a:avLst/>
          </a:prstGeom>
          <a:noFill/>
        </p:spPr>
        <p:txBody>
          <a:bodyPr wrap="square" rtlCol="0">
            <a:spAutoFit/>
          </a:bodyPr>
          <a:lstStyle/>
          <a:p>
            <a:pPr algn="just"/>
            <a:r>
              <a:rPr lang="en-US" sz="2000" b="1" dirty="0" smtClean="0">
                <a:solidFill>
                  <a:srgbClr val="7030A0"/>
                </a:solidFill>
              </a:rPr>
              <a:t>Question: values?</a:t>
            </a:r>
            <a:endParaRPr lang="en-US" sz="2000" b="1" dirty="0">
              <a:solidFill>
                <a:srgbClr val="7030A0"/>
              </a:solidFill>
            </a:endParaRPr>
          </a:p>
        </p:txBody>
      </p:sp>
      <p:pic>
        <p:nvPicPr>
          <p:cNvPr id="5" name="Imagen 4"/>
          <p:cNvPicPr>
            <a:picLocks noChangeAspect="1"/>
          </p:cNvPicPr>
          <p:nvPr/>
        </p:nvPicPr>
        <p:blipFill rotWithShape="1">
          <a:blip r:embed="rId5"/>
          <a:srcRect l="21688" t="59042" r="63256" b="21521"/>
          <a:stretch/>
        </p:blipFill>
        <p:spPr>
          <a:xfrm>
            <a:off x="5441270" y="4805323"/>
            <a:ext cx="2388835" cy="1734748"/>
          </a:xfrm>
          <a:prstGeom prst="rect">
            <a:avLst/>
          </a:prstGeom>
        </p:spPr>
      </p:pic>
      <p:sp>
        <p:nvSpPr>
          <p:cNvPr id="28" name="CuadroTexto 27"/>
          <p:cNvSpPr txBox="1"/>
          <p:nvPr/>
        </p:nvSpPr>
        <p:spPr>
          <a:xfrm>
            <a:off x="7628139" y="5571807"/>
            <a:ext cx="2230713" cy="707886"/>
          </a:xfrm>
          <a:prstGeom prst="rect">
            <a:avLst/>
          </a:prstGeom>
          <a:noFill/>
        </p:spPr>
        <p:txBody>
          <a:bodyPr wrap="square" rtlCol="0">
            <a:spAutoFit/>
          </a:bodyPr>
          <a:lstStyle/>
          <a:p>
            <a:pPr algn="just"/>
            <a:r>
              <a:rPr lang="en-US" sz="2000" b="1" dirty="0" smtClean="0">
                <a:solidFill>
                  <a:srgbClr val="7030A0"/>
                </a:solidFill>
              </a:rPr>
              <a:t>Question: median value?</a:t>
            </a:r>
            <a:endParaRPr lang="en-US" sz="2000" b="1" dirty="0">
              <a:solidFill>
                <a:srgbClr val="7030A0"/>
              </a:solidFill>
            </a:endParaRPr>
          </a:p>
        </p:txBody>
      </p:sp>
      <p:cxnSp>
        <p:nvCxnSpPr>
          <p:cNvPr id="8" name="Conector recto de flecha 7"/>
          <p:cNvCxnSpPr/>
          <p:nvPr/>
        </p:nvCxnSpPr>
        <p:spPr>
          <a:xfrm>
            <a:off x="5113539" y="6002360"/>
            <a:ext cx="958049" cy="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855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5" grpId="0"/>
      <p:bldP spid="26" grpId="0"/>
      <p:bldP spid="27" grpId="0"/>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p:cNvSpPr txBox="1"/>
          <p:nvPr/>
        </p:nvSpPr>
        <p:spPr>
          <a:xfrm>
            <a:off x="172376" y="1344746"/>
            <a:ext cx="9561250" cy="3724096"/>
          </a:xfrm>
          <a:prstGeom prst="rect">
            <a:avLst/>
          </a:prstGeom>
          <a:noFill/>
        </p:spPr>
        <p:txBody>
          <a:bodyPr wrap="square" rtlCol="0">
            <a:spAutoFit/>
          </a:bodyPr>
          <a:lstStyle/>
          <a:p>
            <a:pPr algn="just"/>
            <a:r>
              <a:rPr lang="es-ES" sz="2000" b="1" dirty="0" smtClean="0">
                <a:solidFill>
                  <a:srgbClr val="00B4F1"/>
                </a:solidFill>
              </a:rPr>
              <a:t>7. </a:t>
            </a:r>
            <a:r>
              <a:rPr lang="es-ES" altLang="es-ES" sz="2000" b="1" dirty="0" err="1" smtClean="0">
                <a:solidFill>
                  <a:srgbClr val="00B4F1"/>
                </a:solidFill>
              </a:rPr>
              <a:t>Graphs</a:t>
            </a:r>
            <a:endParaRPr lang="es-ES" altLang="es-ES" sz="2000" b="1" dirty="0" smtClean="0">
              <a:solidFill>
                <a:srgbClr val="00B4F1"/>
              </a:solidFill>
            </a:endParaRPr>
          </a:p>
          <a:p>
            <a:pPr algn="just"/>
            <a:endParaRPr lang="es-ES" sz="2000" b="1" dirty="0">
              <a:solidFill>
                <a:srgbClr val="00B4F1"/>
              </a:solidFill>
            </a:endParaRPr>
          </a:p>
          <a:p>
            <a:pPr algn="just"/>
            <a:r>
              <a:rPr lang="es-ES" sz="2000" b="1" dirty="0" smtClean="0">
                <a:solidFill>
                  <a:srgbClr val="00B4F1"/>
                </a:solidFill>
              </a:rPr>
              <a:t>7.1. </a:t>
            </a:r>
            <a:r>
              <a:rPr lang="es-ES" sz="2000" b="1" dirty="0" err="1" smtClean="0">
                <a:solidFill>
                  <a:srgbClr val="00B4F1"/>
                </a:solidFill>
              </a:rPr>
              <a:t>Histogram</a:t>
            </a:r>
            <a:endParaRPr lang="es-ES" sz="2000" b="1" dirty="0">
              <a:solidFill>
                <a:srgbClr val="00B4F1"/>
              </a:solidFill>
            </a:endParaRPr>
          </a:p>
          <a:p>
            <a:pPr>
              <a:buFont typeface="Wingdings" panose="05000000000000000000" pitchFamily="2" charset="2"/>
              <a:buNone/>
            </a:pPr>
            <a:endParaRPr lang="en-US" altLang="es-ES" sz="2000" dirty="0"/>
          </a:p>
          <a:p>
            <a:pPr>
              <a:buFont typeface="Wingdings" panose="05000000000000000000" pitchFamily="2" charset="2"/>
              <a:buNone/>
            </a:pPr>
            <a:r>
              <a:rPr lang="en-US" sz="2000" dirty="0" smtClean="0"/>
              <a:t>A histogram</a:t>
            </a:r>
            <a:r>
              <a:rPr lang="en-US" sz="2000" dirty="0"/>
              <a:t> is an accurate graphical representation of the distribution of numerical data. </a:t>
            </a:r>
            <a:endParaRPr lang="en-US" altLang="es-ES" sz="2000" dirty="0"/>
          </a:p>
          <a:p>
            <a:pPr>
              <a:buFont typeface="Wingdings" panose="05000000000000000000" pitchFamily="2" charset="2"/>
              <a:buNone/>
            </a:pPr>
            <a:endParaRPr lang="en-US" altLang="es-ES" sz="2000" dirty="0"/>
          </a:p>
          <a:p>
            <a:pPr>
              <a:lnSpc>
                <a:spcPct val="80000"/>
              </a:lnSpc>
              <a:buFont typeface="Wingdings" panose="05000000000000000000" pitchFamily="2" charset="2"/>
              <a:buNone/>
            </a:pPr>
            <a:endParaRPr lang="en-US" altLang="es-ES" sz="2000" dirty="0" smtClean="0"/>
          </a:p>
          <a:p>
            <a:pPr algn="just"/>
            <a:r>
              <a:rPr lang="en-US" sz="2000" i="1" dirty="0" smtClean="0"/>
              <a:t>import </a:t>
            </a:r>
            <a:r>
              <a:rPr lang="en-US" sz="2000" i="1" dirty="0" err="1"/>
              <a:t>matplotlib.pyplot</a:t>
            </a:r>
            <a:r>
              <a:rPr lang="en-US" sz="2000" i="1" dirty="0"/>
              <a:t> as </a:t>
            </a:r>
            <a:r>
              <a:rPr lang="en-US" sz="2000" i="1" dirty="0" err="1"/>
              <a:t>plt</a:t>
            </a:r>
            <a:endParaRPr lang="en-US" sz="2000" i="1" dirty="0"/>
          </a:p>
          <a:p>
            <a:pPr algn="just"/>
            <a:r>
              <a:rPr lang="en-US" sz="2000" i="1" dirty="0" err="1"/>
              <a:t>df</a:t>
            </a:r>
            <a:r>
              <a:rPr lang="en-US" sz="2000" i="1" dirty="0" smtClean="0"/>
              <a:t>['</a:t>
            </a:r>
            <a:r>
              <a:rPr lang="en-US" sz="2000" i="1" dirty="0"/>
              <a:t>variable</a:t>
            </a:r>
            <a:r>
              <a:rPr lang="en-US" sz="2000" i="1" dirty="0" smtClean="0"/>
              <a:t>'].</a:t>
            </a:r>
            <a:r>
              <a:rPr lang="en-US" sz="2000" i="1" dirty="0" err="1"/>
              <a:t>hist</a:t>
            </a:r>
            <a:r>
              <a:rPr lang="en-US" sz="2000" i="1" dirty="0"/>
              <a:t>(bins=50)</a:t>
            </a:r>
          </a:p>
          <a:p>
            <a:pPr algn="just"/>
            <a:r>
              <a:rPr lang="en-US" sz="2000" i="1" dirty="0" err="1"/>
              <a:t>plt.title</a:t>
            </a:r>
            <a:r>
              <a:rPr lang="en-US" sz="2000" i="1" dirty="0"/>
              <a:t>("Histogram of Ages")</a:t>
            </a:r>
          </a:p>
          <a:p>
            <a:pPr algn="just"/>
            <a:r>
              <a:rPr lang="en-US" sz="2000" i="1" dirty="0" err="1"/>
              <a:t>plt.xlabel</a:t>
            </a:r>
            <a:r>
              <a:rPr lang="en-US" sz="2000" i="1" dirty="0"/>
              <a:t>("Age")</a:t>
            </a:r>
          </a:p>
          <a:p>
            <a:pPr algn="just"/>
            <a:r>
              <a:rPr lang="en-US" sz="2000" i="1" dirty="0" err="1"/>
              <a:t>plt.ylabel</a:t>
            </a:r>
            <a:r>
              <a:rPr lang="en-US" sz="2000" i="1" dirty="0"/>
              <a:t>("Individuals")</a:t>
            </a:r>
            <a:endParaRPr lang="en-US" sz="2000" i="1" dirty="0" smtClean="0"/>
          </a:p>
        </p:txBody>
      </p:sp>
      <p:sp>
        <p:nvSpPr>
          <p:cNvPr id="19" name="CuadroTexto 18"/>
          <p:cNvSpPr txBox="1"/>
          <p:nvPr/>
        </p:nvSpPr>
        <p:spPr>
          <a:xfrm>
            <a:off x="5678904" y="3438210"/>
            <a:ext cx="1868749" cy="400110"/>
          </a:xfrm>
          <a:prstGeom prst="rect">
            <a:avLst/>
          </a:prstGeom>
          <a:noFill/>
        </p:spPr>
        <p:txBody>
          <a:bodyPr wrap="square" rtlCol="0">
            <a:spAutoFit/>
          </a:bodyPr>
          <a:lstStyle/>
          <a:p>
            <a:pPr algn="just"/>
            <a:r>
              <a:rPr lang="en-US" sz="2000" b="1" dirty="0" smtClean="0">
                <a:solidFill>
                  <a:srgbClr val="7030A0"/>
                </a:solidFill>
              </a:rPr>
              <a:t>Answer:</a:t>
            </a:r>
            <a:endParaRPr lang="en-US" sz="2000" b="1" dirty="0">
              <a:solidFill>
                <a:srgbClr val="7030A0"/>
              </a:solidFill>
            </a:endParaRPr>
          </a:p>
        </p:txBody>
      </p:sp>
      <p:sp>
        <p:nvSpPr>
          <p:cNvPr id="20" name="CuadroTexto 19"/>
          <p:cNvSpPr txBox="1"/>
          <p:nvPr/>
        </p:nvSpPr>
        <p:spPr>
          <a:xfrm>
            <a:off x="5663213" y="3105021"/>
            <a:ext cx="2015970" cy="400110"/>
          </a:xfrm>
          <a:prstGeom prst="rect">
            <a:avLst/>
          </a:prstGeom>
          <a:noFill/>
        </p:spPr>
        <p:txBody>
          <a:bodyPr wrap="square" rtlCol="0">
            <a:spAutoFit/>
          </a:bodyPr>
          <a:lstStyle/>
          <a:p>
            <a:pPr algn="just"/>
            <a:r>
              <a:rPr lang="en-US" sz="2000" b="1" dirty="0" smtClean="0">
                <a:solidFill>
                  <a:srgbClr val="7030A0"/>
                </a:solidFill>
              </a:rPr>
              <a:t>Question: </a:t>
            </a:r>
            <a:r>
              <a:rPr lang="en-US" sz="2000" b="1" dirty="0">
                <a:solidFill>
                  <a:srgbClr val="7030A0"/>
                </a:solidFill>
              </a:rPr>
              <a:t>value? </a:t>
            </a:r>
          </a:p>
        </p:txBody>
      </p:sp>
      <p:pic>
        <p:nvPicPr>
          <p:cNvPr id="3" name="Imagen 2"/>
          <p:cNvPicPr>
            <a:picLocks noChangeAspect="1"/>
          </p:cNvPicPr>
          <p:nvPr/>
        </p:nvPicPr>
        <p:blipFill rotWithShape="1">
          <a:blip r:embed="rId4"/>
          <a:srcRect l="21598" t="43428" r="52771" b="17857"/>
          <a:stretch/>
        </p:blipFill>
        <p:spPr>
          <a:xfrm>
            <a:off x="5220069" y="3990205"/>
            <a:ext cx="3355759" cy="2851222"/>
          </a:xfrm>
          <a:prstGeom prst="rect">
            <a:avLst/>
          </a:prstGeom>
        </p:spPr>
      </p:pic>
    </p:spTree>
    <p:extLst>
      <p:ext uri="{BB962C8B-B14F-4D97-AF65-F5344CB8AC3E}">
        <p14:creationId xmlns:p14="http://schemas.microsoft.com/office/powerpoint/2010/main" val="368095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p:cNvSpPr txBox="1"/>
          <p:nvPr/>
        </p:nvSpPr>
        <p:spPr>
          <a:xfrm>
            <a:off x="125766" y="1344746"/>
            <a:ext cx="9561250" cy="5262979"/>
          </a:xfrm>
          <a:prstGeom prst="rect">
            <a:avLst/>
          </a:prstGeom>
          <a:noFill/>
        </p:spPr>
        <p:txBody>
          <a:bodyPr wrap="square" rtlCol="0">
            <a:spAutoFit/>
          </a:bodyPr>
          <a:lstStyle/>
          <a:p>
            <a:pPr algn="just"/>
            <a:r>
              <a:rPr lang="es-ES" sz="2000" b="1" dirty="0" smtClean="0">
                <a:solidFill>
                  <a:srgbClr val="00B4F1"/>
                </a:solidFill>
              </a:rPr>
              <a:t>7. </a:t>
            </a:r>
            <a:r>
              <a:rPr lang="es-ES" altLang="es-ES" sz="2000" b="1" dirty="0" err="1" smtClean="0">
                <a:solidFill>
                  <a:srgbClr val="00B4F1"/>
                </a:solidFill>
              </a:rPr>
              <a:t>Graphs</a:t>
            </a:r>
            <a:endParaRPr lang="es-ES" altLang="es-ES" sz="2000" b="1" dirty="0" smtClean="0">
              <a:solidFill>
                <a:srgbClr val="00B4F1"/>
              </a:solidFill>
            </a:endParaRPr>
          </a:p>
          <a:p>
            <a:pPr algn="just"/>
            <a:endParaRPr lang="es-ES" sz="2000" b="1" dirty="0" smtClean="0">
              <a:solidFill>
                <a:srgbClr val="00B4F1"/>
              </a:solidFill>
            </a:endParaRPr>
          </a:p>
          <a:p>
            <a:pPr algn="just"/>
            <a:r>
              <a:rPr lang="es-ES" sz="2000" b="1" dirty="0" smtClean="0">
                <a:solidFill>
                  <a:srgbClr val="00B4F1"/>
                </a:solidFill>
              </a:rPr>
              <a:t>7.2. </a:t>
            </a:r>
            <a:r>
              <a:rPr lang="en-US" altLang="es-ES" sz="2000" b="1" dirty="0" smtClean="0">
                <a:solidFill>
                  <a:srgbClr val="00B4F1"/>
                </a:solidFill>
              </a:rPr>
              <a:t>Box-and-whisker </a:t>
            </a:r>
            <a:r>
              <a:rPr lang="en-US" altLang="es-ES" sz="2000" b="1" dirty="0">
                <a:solidFill>
                  <a:srgbClr val="00B4F1"/>
                </a:solidFill>
              </a:rPr>
              <a:t>plots</a:t>
            </a:r>
            <a:endParaRPr lang="es-ES" sz="2000" b="1" dirty="0">
              <a:solidFill>
                <a:srgbClr val="00B4F1"/>
              </a:solidFill>
            </a:endParaRPr>
          </a:p>
          <a:p>
            <a:pPr>
              <a:buFont typeface="Wingdings" panose="05000000000000000000" pitchFamily="2" charset="2"/>
              <a:buNone/>
            </a:pPr>
            <a:endParaRPr lang="en-US" altLang="es-ES" sz="2000" dirty="0"/>
          </a:p>
          <a:p>
            <a:pPr>
              <a:buFont typeface="Wingdings" panose="05000000000000000000" pitchFamily="2" charset="2"/>
              <a:buNone/>
            </a:pPr>
            <a:r>
              <a:rPr lang="en-US" altLang="es-ES" sz="2000" dirty="0"/>
              <a:t>A way to graphically portray almost all the descriptive statistics at once is the box-plot</a:t>
            </a:r>
            <a:r>
              <a:rPr lang="en-US" altLang="es-ES" sz="2000" dirty="0" smtClean="0"/>
              <a:t>.</a:t>
            </a:r>
          </a:p>
          <a:p>
            <a:pPr>
              <a:buFont typeface="Wingdings" panose="05000000000000000000" pitchFamily="2" charset="2"/>
              <a:buNone/>
            </a:pPr>
            <a:endParaRPr lang="en-US" altLang="es-ES" sz="2000" dirty="0" smtClean="0"/>
          </a:p>
          <a:p>
            <a:pPr>
              <a:buFont typeface="Wingdings" panose="05000000000000000000" pitchFamily="2" charset="2"/>
              <a:buNone/>
            </a:pPr>
            <a:r>
              <a:rPr lang="en-US" altLang="es-ES" sz="2000" dirty="0" smtClean="0"/>
              <a:t>A </a:t>
            </a:r>
            <a:r>
              <a:rPr lang="en-US" altLang="es-ES" sz="2000" dirty="0"/>
              <a:t>box-plot shows:	Upper and lower quartiles</a:t>
            </a:r>
          </a:p>
          <a:p>
            <a:pPr>
              <a:buFont typeface="Wingdings" panose="05000000000000000000" pitchFamily="2" charset="2"/>
              <a:buNone/>
            </a:pPr>
            <a:r>
              <a:rPr lang="en-US" altLang="es-ES" sz="2000" dirty="0"/>
              <a:t>					Mean</a:t>
            </a:r>
          </a:p>
          <a:p>
            <a:pPr>
              <a:buFont typeface="Wingdings" panose="05000000000000000000" pitchFamily="2" charset="2"/>
              <a:buNone/>
            </a:pPr>
            <a:r>
              <a:rPr lang="en-US" altLang="es-ES" sz="2000" dirty="0"/>
              <a:t>					Median</a:t>
            </a:r>
          </a:p>
          <a:p>
            <a:pPr>
              <a:buFont typeface="Wingdings" panose="05000000000000000000" pitchFamily="2" charset="2"/>
              <a:buNone/>
            </a:pPr>
            <a:r>
              <a:rPr lang="en-US" altLang="es-ES" sz="2000" dirty="0"/>
              <a:t>					Range</a:t>
            </a:r>
          </a:p>
          <a:p>
            <a:pPr>
              <a:buFont typeface="Wingdings" panose="05000000000000000000" pitchFamily="2" charset="2"/>
              <a:buNone/>
            </a:pPr>
            <a:r>
              <a:rPr lang="en-US" altLang="es-ES" sz="2000" dirty="0"/>
              <a:t>					Outliers (1.5 IQR) - That is, if a data point </a:t>
            </a:r>
            <a:r>
              <a:rPr lang="en-US" altLang="es-ES" sz="2000" dirty="0" smtClean="0"/>
              <a:t>is</a:t>
            </a:r>
          </a:p>
          <a:p>
            <a:pPr>
              <a:buFont typeface="Wingdings" panose="05000000000000000000" pitchFamily="2" charset="2"/>
              <a:buNone/>
            </a:pPr>
            <a:r>
              <a:rPr lang="en-US" altLang="es-ES" sz="2000" dirty="0"/>
              <a:t>	</a:t>
            </a:r>
            <a:r>
              <a:rPr lang="en-US" altLang="es-ES" sz="2000" dirty="0" smtClean="0"/>
              <a:t>				below </a:t>
            </a:r>
            <a:r>
              <a:rPr lang="en-US" altLang="es-ES" sz="2000" dirty="0"/>
              <a:t>Q1 – 1.5×IQR or above Q3 + 1.5×IQR, </a:t>
            </a:r>
            <a:r>
              <a:rPr lang="en-US" altLang="es-ES" sz="2000" dirty="0" smtClean="0"/>
              <a:t>it</a:t>
            </a:r>
          </a:p>
          <a:p>
            <a:pPr>
              <a:buFont typeface="Wingdings" panose="05000000000000000000" pitchFamily="2" charset="2"/>
              <a:buNone/>
            </a:pPr>
            <a:r>
              <a:rPr lang="en-US" altLang="es-ES" sz="2000" dirty="0"/>
              <a:t>	</a:t>
            </a:r>
            <a:r>
              <a:rPr lang="en-US" altLang="es-ES" sz="2000" dirty="0" smtClean="0"/>
              <a:t>				is </a:t>
            </a:r>
            <a:r>
              <a:rPr lang="en-US" altLang="es-ES" sz="2000" dirty="0"/>
              <a:t>viewed as being too far from the </a:t>
            </a:r>
            <a:r>
              <a:rPr lang="en-US" altLang="es-ES" sz="2000" dirty="0" smtClean="0"/>
              <a:t>central</a:t>
            </a:r>
          </a:p>
          <a:p>
            <a:pPr>
              <a:buFont typeface="Wingdings" panose="05000000000000000000" pitchFamily="2" charset="2"/>
              <a:buNone/>
            </a:pPr>
            <a:r>
              <a:rPr lang="en-US" altLang="es-ES" sz="2000" dirty="0"/>
              <a:t>	</a:t>
            </a:r>
            <a:r>
              <a:rPr lang="en-US" altLang="es-ES" sz="2000" dirty="0" smtClean="0"/>
              <a:t>				values </a:t>
            </a:r>
            <a:r>
              <a:rPr lang="en-US" altLang="es-ES" sz="2000" dirty="0"/>
              <a:t>to be reasonable. </a:t>
            </a:r>
            <a:endParaRPr lang="en-US" altLang="es-ES" sz="2000" dirty="0" smtClean="0"/>
          </a:p>
          <a:p>
            <a:pPr>
              <a:buFont typeface="Wingdings" panose="05000000000000000000" pitchFamily="2" charset="2"/>
              <a:buNone/>
            </a:pPr>
            <a:endParaRPr lang="en-US" altLang="es-ES" sz="2000" dirty="0"/>
          </a:p>
          <a:p>
            <a:pPr>
              <a:buFont typeface="Wingdings" panose="05000000000000000000" pitchFamily="2" charset="2"/>
              <a:buNone/>
            </a:pPr>
            <a:endParaRPr lang="en-US" altLang="es-ES" sz="2000" dirty="0"/>
          </a:p>
          <a:p>
            <a:pPr>
              <a:lnSpc>
                <a:spcPct val="80000"/>
              </a:lnSpc>
              <a:buFont typeface="Wingdings" panose="05000000000000000000" pitchFamily="2" charset="2"/>
              <a:buNone/>
            </a:pPr>
            <a:endParaRPr lang="en-US" altLang="es-ES" sz="2000" dirty="0" smtClean="0"/>
          </a:p>
        </p:txBody>
      </p:sp>
      <p:pic>
        <p:nvPicPr>
          <p:cNvPr id="21" name="Imagen 20"/>
          <p:cNvPicPr>
            <a:picLocks noChangeAspect="1"/>
          </p:cNvPicPr>
          <p:nvPr/>
        </p:nvPicPr>
        <p:blipFill rotWithShape="1">
          <a:blip r:embed="rId4"/>
          <a:srcRect l="42659" t="36736" r="26333" b="20247"/>
          <a:stretch/>
        </p:blipFill>
        <p:spPr>
          <a:xfrm>
            <a:off x="310717" y="3888419"/>
            <a:ext cx="3764133" cy="2937328"/>
          </a:xfrm>
          <a:prstGeom prst="rect">
            <a:avLst/>
          </a:prstGeom>
        </p:spPr>
      </p:pic>
    </p:spTree>
    <p:extLst>
      <p:ext uri="{BB962C8B-B14F-4D97-AF65-F5344CB8AC3E}">
        <p14:creationId xmlns:p14="http://schemas.microsoft.com/office/powerpoint/2010/main" val="132808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p:cNvSpPr txBox="1"/>
          <p:nvPr/>
        </p:nvSpPr>
        <p:spPr>
          <a:xfrm>
            <a:off x="125766" y="1344746"/>
            <a:ext cx="9561250" cy="2185214"/>
          </a:xfrm>
          <a:prstGeom prst="rect">
            <a:avLst/>
          </a:prstGeom>
          <a:noFill/>
        </p:spPr>
        <p:txBody>
          <a:bodyPr wrap="square" rtlCol="0">
            <a:spAutoFit/>
          </a:bodyPr>
          <a:lstStyle/>
          <a:p>
            <a:pPr algn="just"/>
            <a:r>
              <a:rPr lang="es-ES" sz="2000" b="1" dirty="0" smtClean="0">
                <a:solidFill>
                  <a:srgbClr val="00B4F1"/>
                </a:solidFill>
              </a:rPr>
              <a:t>7. </a:t>
            </a:r>
            <a:r>
              <a:rPr lang="es-ES" altLang="es-ES" sz="2000" b="1" dirty="0" err="1" smtClean="0">
                <a:solidFill>
                  <a:srgbClr val="00B4F1"/>
                </a:solidFill>
              </a:rPr>
              <a:t>Graphs</a:t>
            </a:r>
            <a:endParaRPr lang="es-ES" altLang="es-ES" sz="2000" b="1" dirty="0" smtClean="0">
              <a:solidFill>
                <a:srgbClr val="00B4F1"/>
              </a:solidFill>
            </a:endParaRPr>
          </a:p>
          <a:p>
            <a:pPr algn="just"/>
            <a:endParaRPr lang="es-ES" sz="2000" b="1" dirty="0" smtClean="0">
              <a:solidFill>
                <a:srgbClr val="00B4F1"/>
              </a:solidFill>
            </a:endParaRPr>
          </a:p>
          <a:p>
            <a:pPr algn="just"/>
            <a:r>
              <a:rPr lang="es-ES" sz="2000" b="1" dirty="0" smtClean="0">
                <a:solidFill>
                  <a:srgbClr val="00B4F1"/>
                </a:solidFill>
              </a:rPr>
              <a:t>7.2. </a:t>
            </a:r>
            <a:r>
              <a:rPr lang="en-US" altLang="es-ES" sz="2000" b="1" dirty="0" smtClean="0">
                <a:solidFill>
                  <a:srgbClr val="00B4F1"/>
                </a:solidFill>
              </a:rPr>
              <a:t>Box-and-whisker </a:t>
            </a:r>
            <a:r>
              <a:rPr lang="en-US" altLang="es-ES" sz="2000" b="1" dirty="0">
                <a:solidFill>
                  <a:srgbClr val="00B4F1"/>
                </a:solidFill>
              </a:rPr>
              <a:t>plots</a:t>
            </a:r>
            <a:endParaRPr lang="es-ES" sz="2000" b="1" dirty="0">
              <a:solidFill>
                <a:srgbClr val="00B4F1"/>
              </a:solidFill>
            </a:endParaRPr>
          </a:p>
          <a:p>
            <a:pPr>
              <a:buFont typeface="Wingdings" panose="05000000000000000000" pitchFamily="2" charset="2"/>
              <a:buNone/>
            </a:pPr>
            <a:endParaRPr lang="en-US" altLang="es-ES" sz="2000" dirty="0" smtClean="0"/>
          </a:p>
          <a:p>
            <a:pPr>
              <a:buFont typeface="Wingdings" panose="05000000000000000000" pitchFamily="2" charset="2"/>
              <a:buNone/>
            </a:pPr>
            <a:r>
              <a:rPr lang="en-US" altLang="es-ES" sz="2000" i="1" dirty="0" err="1"/>
              <a:t>df.boxplot</a:t>
            </a:r>
            <a:r>
              <a:rPr lang="en-US" altLang="es-ES" sz="2000" i="1" dirty="0"/>
              <a:t>(column=</a:t>
            </a:r>
            <a:r>
              <a:rPr lang="en-US" altLang="es-ES" sz="2000" i="1" dirty="0" smtClean="0"/>
              <a:t>'</a:t>
            </a:r>
            <a:r>
              <a:rPr lang="en-US" sz="2000" i="1" dirty="0"/>
              <a:t>variable</a:t>
            </a:r>
            <a:r>
              <a:rPr lang="en-US" altLang="es-ES" sz="2000" i="1" dirty="0" smtClean="0"/>
              <a:t>', </a:t>
            </a:r>
            <a:r>
              <a:rPr lang="en-US" altLang="es-ES" sz="2000" i="1" dirty="0" err="1"/>
              <a:t>sym</a:t>
            </a:r>
            <a:r>
              <a:rPr lang="en-US" altLang="es-ES" sz="2000" i="1" dirty="0"/>
              <a:t>='o', </a:t>
            </a:r>
            <a:r>
              <a:rPr lang="en-US" altLang="es-ES" sz="2000" i="1" dirty="0" err="1"/>
              <a:t>return_type</a:t>
            </a:r>
            <a:r>
              <a:rPr lang="en-US" altLang="es-ES" sz="2000" i="1" dirty="0"/>
              <a:t>='axes')</a:t>
            </a:r>
          </a:p>
          <a:p>
            <a:pPr>
              <a:buFont typeface="Wingdings" panose="05000000000000000000" pitchFamily="2" charset="2"/>
              <a:buNone/>
            </a:pPr>
            <a:endParaRPr lang="en-US" altLang="es-ES" sz="2000" dirty="0"/>
          </a:p>
          <a:p>
            <a:pPr>
              <a:lnSpc>
                <a:spcPct val="80000"/>
              </a:lnSpc>
              <a:buFont typeface="Wingdings" panose="05000000000000000000" pitchFamily="2" charset="2"/>
              <a:buNone/>
            </a:pPr>
            <a:endParaRPr lang="en-US" altLang="es-ES" sz="2000" dirty="0" smtClean="0"/>
          </a:p>
        </p:txBody>
      </p:sp>
      <p:sp>
        <p:nvSpPr>
          <p:cNvPr id="8" name="CuadroTexto 7"/>
          <p:cNvSpPr txBox="1"/>
          <p:nvPr/>
        </p:nvSpPr>
        <p:spPr>
          <a:xfrm>
            <a:off x="707997" y="3596927"/>
            <a:ext cx="1868749" cy="400110"/>
          </a:xfrm>
          <a:prstGeom prst="rect">
            <a:avLst/>
          </a:prstGeom>
          <a:noFill/>
        </p:spPr>
        <p:txBody>
          <a:bodyPr wrap="square" rtlCol="0">
            <a:spAutoFit/>
          </a:bodyPr>
          <a:lstStyle/>
          <a:p>
            <a:pPr algn="just"/>
            <a:r>
              <a:rPr lang="en-US" sz="2000" b="1" dirty="0" smtClean="0">
                <a:solidFill>
                  <a:srgbClr val="7030A0"/>
                </a:solidFill>
              </a:rPr>
              <a:t>Answer:</a:t>
            </a:r>
            <a:endParaRPr lang="en-US" sz="2000" b="1" dirty="0">
              <a:solidFill>
                <a:srgbClr val="7030A0"/>
              </a:solidFill>
            </a:endParaRPr>
          </a:p>
        </p:txBody>
      </p:sp>
      <p:sp>
        <p:nvSpPr>
          <p:cNvPr id="9" name="CuadroTexto 8"/>
          <p:cNvSpPr txBox="1"/>
          <p:nvPr/>
        </p:nvSpPr>
        <p:spPr>
          <a:xfrm>
            <a:off x="692306" y="3263738"/>
            <a:ext cx="2015970" cy="400110"/>
          </a:xfrm>
          <a:prstGeom prst="rect">
            <a:avLst/>
          </a:prstGeom>
          <a:noFill/>
        </p:spPr>
        <p:txBody>
          <a:bodyPr wrap="square" rtlCol="0">
            <a:spAutoFit/>
          </a:bodyPr>
          <a:lstStyle/>
          <a:p>
            <a:pPr algn="just"/>
            <a:r>
              <a:rPr lang="en-US" sz="2000" b="1" dirty="0" smtClean="0">
                <a:solidFill>
                  <a:srgbClr val="7030A0"/>
                </a:solidFill>
              </a:rPr>
              <a:t>Question: </a:t>
            </a:r>
            <a:r>
              <a:rPr lang="en-US" sz="2000" b="1" dirty="0">
                <a:solidFill>
                  <a:srgbClr val="7030A0"/>
                </a:solidFill>
              </a:rPr>
              <a:t>value? </a:t>
            </a:r>
          </a:p>
        </p:txBody>
      </p:sp>
      <p:pic>
        <p:nvPicPr>
          <p:cNvPr id="2" name="Imagen 1"/>
          <p:cNvPicPr>
            <a:picLocks noChangeAspect="1"/>
          </p:cNvPicPr>
          <p:nvPr/>
        </p:nvPicPr>
        <p:blipFill rotWithShape="1">
          <a:blip r:embed="rId4"/>
          <a:srcRect l="21688" t="52828" r="51964" b="16582"/>
          <a:stretch/>
        </p:blipFill>
        <p:spPr>
          <a:xfrm>
            <a:off x="2920753" y="3796982"/>
            <a:ext cx="4524270" cy="2954624"/>
          </a:xfrm>
          <a:prstGeom prst="rect">
            <a:avLst/>
          </a:prstGeom>
        </p:spPr>
      </p:pic>
    </p:spTree>
    <p:extLst>
      <p:ext uri="{BB962C8B-B14F-4D97-AF65-F5344CB8AC3E}">
        <p14:creationId xmlns:p14="http://schemas.microsoft.com/office/powerpoint/2010/main" val="191363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p:cNvSpPr txBox="1"/>
          <p:nvPr/>
        </p:nvSpPr>
        <p:spPr>
          <a:xfrm>
            <a:off x="125766" y="1069537"/>
            <a:ext cx="9561250" cy="3108543"/>
          </a:xfrm>
          <a:prstGeom prst="rect">
            <a:avLst/>
          </a:prstGeom>
          <a:noFill/>
        </p:spPr>
        <p:txBody>
          <a:bodyPr wrap="square" rtlCol="0">
            <a:spAutoFit/>
          </a:bodyPr>
          <a:lstStyle/>
          <a:p>
            <a:pPr algn="just"/>
            <a:r>
              <a:rPr lang="es-ES" sz="2000" b="1" dirty="0">
                <a:solidFill>
                  <a:srgbClr val="00B4F1"/>
                </a:solidFill>
              </a:rPr>
              <a:t>8</a:t>
            </a:r>
            <a:r>
              <a:rPr lang="es-ES" sz="2000" b="1" dirty="0" smtClean="0">
                <a:solidFill>
                  <a:srgbClr val="00B4F1"/>
                </a:solidFill>
              </a:rPr>
              <a:t>. </a:t>
            </a:r>
            <a:r>
              <a:rPr lang="es-ES" sz="2000" b="1" dirty="0" err="1" smtClean="0">
                <a:solidFill>
                  <a:srgbClr val="00B4F1"/>
                </a:solidFill>
              </a:rPr>
              <a:t>Finding</a:t>
            </a:r>
            <a:r>
              <a:rPr lang="es-ES" sz="2000" b="1" dirty="0" smtClean="0">
                <a:solidFill>
                  <a:srgbClr val="00B4F1"/>
                </a:solidFill>
              </a:rPr>
              <a:t> </a:t>
            </a:r>
            <a:r>
              <a:rPr lang="es-ES" sz="2000" b="1" dirty="0" err="1">
                <a:solidFill>
                  <a:srgbClr val="00B4F1"/>
                </a:solidFill>
              </a:rPr>
              <a:t>outliers</a:t>
            </a:r>
            <a:endParaRPr lang="es-ES" altLang="es-ES" sz="2000" b="1" dirty="0" smtClean="0">
              <a:solidFill>
                <a:srgbClr val="00B4F1"/>
              </a:solidFill>
            </a:endParaRPr>
          </a:p>
          <a:p>
            <a:pPr>
              <a:buFont typeface="Wingdings" panose="05000000000000000000" pitchFamily="2" charset="2"/>
              <a:buNone/>
            </a:pPr>
            <a:endParaRPr lang="en-US" altLang="es-ES" sz="2000" dirty="0" smtClean="0"/>
          </a:p>
          <a:p>
            <a:pPr>
              <a:buFont typeface="Wingdings" panose="05000000000000000000" pitchFamily="2" charset="2"/>
              <a:buNone/>
            </a:pPr>
            <a:r>
              <a:rPr lang="en-US" altLang="es-ES" sz="2000" dirty="0"/>
              <a:t>Standard deviation is helpful because it describes how far away from the mean your data generally is. We can use this to </a:t>
            </a:r>
            <a:r>
              <a:rPr lang="en-US" altLang="es-ES" sz="2000" dirty="0" smtClean="0"/>
              <a:t>find </a:t>
            </a:r>
            <a:r>
              <a:rPr lang="en-US" altLang="es-ES" sz="2000" dirty="0"/>
              <a:t>data points that are usually far from the mean</a:t>
            </a:r>
            <a:r>
              <a:rPr lang="en-US" altLang="es-ES" sz="2000" dirty="0" smtClean="0"/>
              <a:t>. </a:t>
            </a:r>
            <a:r>
              <a:rPr lang="en-US" altLang="es-ES" sz="2000" dirty="0"/>
              <a:t>These are outliers</a:t>
            </a:r>
            <a:r>
              <a:rPr lang="en-US" altLang="es-ES" sz="2000" dirty="0" smtClean="0"/>
              <a:t>!</a:t>
            </a:r>
          </a:p>
          <a:p>
            <a:pPr>
              <a:buFont typeface="Wingdings" panose="05000000000000000000" pitchFamily="2" charset="2"/>
              <a:buNone/>
            </a:pPr>
            <a:endParaRPr lang="en-US" altLang="es-ES" sz="2000" dirty="0" smtClean="0"/>
          </a:p>
          <a:p>
            <a:pPr>
              <a:buFont typeface="Wingdings" panose="05000000000000000000" pitchFamily="2" charset="2"/>
              <a:buNone/>
            </a:pPr>
            <a:r>
              <a:rPr lang="en-US" altLang="es-ES" sz="2000" i="1" dirty="0" err="1" smtClean="0"/>
              <a:t>df</a:t>
            </a:r>
            <a:r>
              <a:rPr lang="en-US" altLang="es-ES" sz="2000" i="1" dirty="0"/>
              <a:t>[</a:t>
            </a:r>
            <a:r>
              <a:rPr lang="en-US" altLang="es-ES" sz="2000" i="1" dirty="0" smtClean="0"/>
              <a:t>'</a:t>
            </a:r>
            <a:r>
              <a:rPr lang="en-US" sz="2000" i="1" dirty="0" err="1"/>
              <a:t>variable</a:t>
            </a:r>
            <a:r>
              <a:rPr lang="en-US" altLang="es-ES" sz="2000" i="1" dirty="0" err="1" smtClean="0"/>
              <a:t>_std</a:t>
            </a:r>
            <a:r>
              <a:rPr lang="en-US" altLang="es-ES" sz="2000" i="1" dirty="0"/>
              <a:t>'] = ((</a:t>
            </a:r>
            <a:r>
              <a:rPr lang="en-US" altLang="es-ES" sz="2000" i="1" dirty="0" err="1"/>
              <a:t>df</a:t>
            </a:r>
            <a:r>
              <a:rPr lang="en-US" altLang="es-ES" sz="2000" i="1" dirty="0" smtClean="0"/>
              <a:t>['</a:t>
            </a:r>
            <a:r>
              <a:rPr lang="en-US" sz="2000" i="1" dirty="0"/>
              <a:t>variable</a:t>
            </a:r>
            <a:r>
              <a:rPr lang="en-US" altLang="es-ES" sz="2000" i="1" dirty="0" smtClean="0"/>
              <a:t>'] </a:t>
            </a:r>
            <a:r>
              <a:rPr lang="en-US" altLang="es-ES" sz="2000" i="1" dirty="0"/>
              <a:t>- </a:t>
            </a:r>
            <a:r>
              <a:rPr lang="en-US" altLang="es-ES" sz="2000" i="1" dirty="0" err="1"/>
              <a:t>df</a:t>
            </a:r>
            <a:r>
              <a:rPr lang="en-US" altLang="es-ES" sz="2000" i="1" dirty="0" smtClean="0"/>
              <a:t>['</a:t>
            </a:r>
            <a:r>
              <a:rPr lang="en-US" sz="2000" i="1" dirty="0"/>
              <a:t>variable</a:t>
            </a:r>
            <a:r>
              <a:rPr lang="en-US" altLang="es-ES" sz="2000" i="1" dirty="0" smtClean="0"/>
              <a:t>'].</a:t>
            </a:r>
            <a:r>
              <a:rPr lang="en-US" altLang="es-ES" sz="2000" i="1" dirty="0"/>
              <a:t>mean()).apply(abs) / </a:t>
            </a:r>
            <a:r>
              <a:rPr lang="en-US" altLang="es-ES" sz="2000" i="1" dirty="0" err="1"/>
              <a:t>df</a:t>
            </a:r>
            <a:r>
              <a:rPr lang="en-US" altLang="es-ES" sz="2000" i="1" dirty="0" smtClean="0"/>
              <a:t>['</a:t>
            </a:r>
            <a:r>
              <a:rPr lang="en-US" sz="2000" i="1" dirty="0"/>
              <a:t>variable</a:t>
            </a:r>
            <a:r>
              <a:rPr lang="en-US" altLang="es-ES" sz="2000" i="1" dirty="0" smtClean="0"/>
              <a:t>'].</a:t>
            </a:r>
            <a:r>
              <a:rPr lang="en-US" altLang="es-ES" sz="2000" i="1" dirty="0" err="1"/>
              <a:t>std</a:t>
            </a:r>
            <a:r>
              <a:rPr lang="en-US" altLang="es-ES" sz="2000" i="1" dirty="0"/>
              <a:t>())</a:t>
            </a:r>
          </a:p>
          <a:p>
            <a:pPr>
              <a:buFont typeface="Wingdings" panose="05000000000000000000" pitchFamily="2" charset="2"/>
              <a:buNone/>
            </a:pPr>
            <a:r>
              <a:rPr lang="en-US" altLang="es-ES" sz="2000" i="1" dirty="0" err="1"/>
              <a:t>df.sort_values</a:t>
            </a:r>
            <a:r>
              <a:rPr lang="en-US" altLang="es-ES" sz="2000" i="1" dirty="0"/>
              <a:t>(by</a:t>
            </a:r>
            <a:r>
              <a:rPr lang="en-US" altLang="es-ES" sz="2000" i="1" dirty="0" smtClean="0"/>
              <a:t>='</a:t>
            </a:r>
            <a:r>
              <a:rPr lang="en-US" sz="2000" i="1" dirty="0"/>
              <a:t>variable</a:t>
            </a:r>
            <a:r>
              <a:rPr lang="en-US" altLang="es-ES" sz="2000" i="1" dirty="0" smtClean="0"/>
              <a:t>', </a:t>
            </a:r>
            <a:r>
              <a:rPr lang="en-US" altLang="es-ES" sz="2000" i="1" dirty="0"/>
              <a:t>ascending=False).head(6)</a:t>
            </a:r>
          </a:p>
          <a:p>
            <a:pPr>
              <a:buFont typeface="Wingdings" panose="05000000000000000000" pitchFamily="2" charset="2"/>
              <a:buNone/>
            </a:pPr>
            <a:endParaRPr lang="en-US" altLang="es-ES" sz="2000" dirty="0"/>
          </a:p>
          <a:p>
            <a:pPr>
              <a:lnSpc>
                <a:spcPct val="80000"/>
              </a:lnSpc>
              <a:buFont typeface="Wingdings" panose="05000000000000000000" pitchFamily="2" charset="2"/>
              <a:buNone/>
            </a:pPr>
            <a:endParaRPr lang="en-US" altLang="es-ES" sz="2000" dirty="0" smtClean="0"/>
          </a:p>
        </p:txBody>
      </p:sp>
      <p:sp>
        <p:nvSpPr>
          <p:cNvPr id="8" name="CuadroTexto 7"/>
          <p:cNvSpPr txBox="1"/>
          <p:nvPr/>
        </p:nvSpPr>
        <p:spPr>
          <a:xfrm>
            <a:off x="141457" y="4023734"/>
            <a:ext cx="1868749" cy="400110"/>
          </a:xfrm>
          <a:prstGeom prst="rect">
            <a:avLst/>
          </a:prstGeom>
          <a:noFill/>
        </p:spPr>
        <p:txBody>
          <a:bodyPr wrap="square" rtlCol="0">
            <a:spAutoFit/>
          </a:bodyPr>
          <a:lstStyle/>
          <a:p>
            <a:pPr algn="just"/>
            <a:r>
              <a:rPr lang="en-US" sz="2000" b="1" dirty="0" smtClean="0">
                <a:solidFill>
                  <a:srgbClr val="7030A0"/>
                </a:solidFill>
              </a:rPr>
              <a:t>Answer:</a:t>
            </a:r>
            <a:endParaRPr lang="en-US" sz="2000" b="1" dirty="0">
              <a:solidFill>
                <a:srgbClr val="7030A0"/>
              </a:solidFill>
            </a:endParaRPr>
          </a:p>
        </p:txBody>
      </p:sp>
      <p:sp>
        <p:nvSpPr>
          <p:cNvPr id="9" name="CuadroTexto 8"/>
          <p:cNvSpPr txBox="1"/>
          <p:nvPr/>
        </p:nvSpPr>
        <p:spPr>
          <a:xfrm>
            <a:off x="125766" y="3690545"/>
            <a:ext cx="2015970" cy="400110"/>
          </a:xfrm>
          <a:prstGeom prst="rect">
            <a:avLst/>
          </a:prstGeom>
          <a:noFill/>
        </p:spPr>
        <p:txBody>
          <a:bodyPr wrap="square" rtlCol="0">
            <a:spAutoFit/>
          </a:bodyPr>
          <a:lstStyle/>
          <a:p>
            <a:pPr algn="just"/>
            <a:r>
              <a:rPr lang="en-US" sz="2000" b="1" dirty="0" smtClean="0">
                <a:solidFill>
                  <a:srgbClr val="7030A0"/>
                </a:solidFill>
              </a:rPr>
              <a:t>Question: </a:t>
            </a:r>
            <a:r>
              <a:rPr lang="en-US" sz="2000" b="1" dirty="0">
                <a:solidFill>
                  <a:srgbClr val="7030A0"/>
                </a:solidFill>
              </a:rPr>
              <a:t>value? </a:t>
            </a:r>
          </a:p>
        </p:txBody>
      </p:sp>
      <p:pic>
        <p:nvPicPr>
          <p:cNvPr id="3" name="Imagen 2"/>
          <p:cNvPicPr>
            <a:picLocks noChangeAspect="1"/>
          </p:cNvPicPr>
          <p:nvPr/>
        </p:nvPicPr>
        <p:blipFill rotWithShape="1">
          <a:blip r:embed="rId5"/>
          <a:srcRect l="21508" t="59839" r="41479" b="17697"/>
          <a:stretch/>
        </p:blipFill>
        <p:spPr>
          <a:xfrm>
            <a:off x="141457" y="4587231"/>
            <a:ext cx="4725723" cy="1613383"/>
          </a:xfrm>
          <a:prstGeom prst="rect">
            <a:avLst/>
          </a:prstGeom>
        </p:spPr>
      </p:pic>
      <p:graphicFrame>
        <p:nvGraphicFramePr>
          <p:cNvPr id="10" name="Object 4"/>
          <p:cNvGraphicFramePr>
            <a:graphicFrameLocks noChangeAspect="1"/>
          </p:cNvGraphicFramePr>
          <p:nvPr>
            <p:extLst>
              <p:ext uri="{D42A27DB-BD31-4B8C-83A1-F6EECF244321}">
                <p14:modId xmlns:p14="http://schemas.microsoft.com/office/powerpoint/2010/main" val="2813405484"/>
              </p:ext>
            </p:extLst>
          </p:nvPr>
        </p:nvGraphicFramePr>
        <p:xfrm>
          <a:off x="8486050" y="3290388"/>
          <a:ext cx="1419950" cy="2021148"/>
        </p:xfrm>
        <a:graphic>
          <a:graphicData uri="http://schemas.openxmlformats.org/presentationml/2006/ole">
            <mc:AlternateContent xmlns:mc="http://schemas.openxmlformats.org/markup-compatibility/2006">
              <mc:Choice xmlns:v="urn:schemas-microsoft-com:vml" Requires="v">
                <p:oleObj spid="_x0000_s10266" name="Clip" r:id="rId6" imgW="3848040" imgH="5478120" progId="MS_ClipArt_Gallery.5">
                  <p:embed/>
                </p:oleObj>
              </mc:Choice>
              <mc:Fallback>
                <p:oleObj name="Clip" r:id="rId6" imgW="3848040" imgH="5478120"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6050" y="3290388"/>
                        <a:ext cx="1419950" cy="2021148"/>
                      </a:xfrm>
                      <a:prstGeom prst="rect">
                        <a:avLst/>
                      </a:prstGeom>
                      <a:noFill/>
                      <a:ln>
                        <a:noFill/>
                      </a:ln>
                      <a:effectLst/>
                    </p:spPr>
                  </p:pic>
                </p:oleObj>
              </mc:Fallback>
            </mc:AlternateContent>
          </a:graphicData>
        </a:graphic>
      </p:graphicFrame>
      <p:sp>
        <p:nvSpPr>
          <p:cNvPr id="11" name="CuadroTexto 10"/>
          <p:cNvSpPr txBox="1"/>
          <p:nvPr/>
        </p:nvSpPr>
        <p:spPr>
          <a:xfrm>
            <a:off x="4696288" y="3690545"/>
            <a:ext cx="2840586" cy="400110"/>
          </a:xfrm>
          <a:prstGeom prst="rect">
            <a:avLst/>
          </a:prstGeom>
          <a:noFill/>
        </p:spPr>
        <p:txBody>
          <a:bodyPr wrap="square" rtlCol="0">
            <a:spAutoFit/>
          </a:bodyPr>
          <a:lstStyle/>
          <a:p>
            <a:pPr algn="just"/>
            <a:r>
              <a:rPr lang="en-US" altLang="es-ES" sz="2000" b="1" dirty="0" smtClean="0">
                <a:solidFill>
                  <a:srgbClr val="C00000"/>
                </a:solidFill>
              </a:rPr>
              <a:t>How </a:t>
            </a:r>
            <a:r>
              <a:rPr lang="en-US" altLang="es-ES" sz="2000" b="1" dirty="0">
                <a:solidFill>
                  <a:srgbClr val="C00000"/>
                </a:solidFill>
              </a:rPr>
              <a:t>helpful is that</a:t>
            </a:r>
            <a:r>
              <a:rPr lang="en-US" altLang="es-ES" sz="2000" b="1" dirty="0" smtClean="0">
                <a:solidFill>
                  <a:srgbClr val="C00000"/>
                </a:solidFill>
              </a:rPr>
              <a:t>???</a:t>
            </a:r>
          </a:p>
        </p:txBody>
      </p:sp>
      <p:sp>
        <p:nvSpPr>
          <p:cNvPr id="12" name="CuadroTexto 11"/>
          <p:cNvSpPr txBox="1"/>
          <p:nvPr/>
        </p:nvSpPr>
        <p:spPr>
          <a:xfrm>
            <a:off x="4696288" y="5199761"/>
            <a:ext cx="4855073" cy="1938992"/>
          </a:xfrm>
          <a:prstGeom prst="rect">
            <a:avLst/>
          </a:prstGeom>
          <a:noFill/>
        </p:spPr>
        <p:txBody>
          <a:bodyPr wrap="square" rtlCol="0">
            <a:spAutoFit/>
          </a:bodyPr>
          <a:lstStyle/>
          <a:p>
            <a:pPr algn="just"/>
            <a:r>
              <a:rPr lang="en-US" altLang="es-ES" sz="2000" dirty="0" smtClean="0"/>
              <a:t>Generally</a:t>
            </a:r>
            <a:r>
              <a:rPr lang="en-US" altLang="es-ES" sz="2000" dirty="0"/>
              <a:t>, 3.0 is considered a extreme outlier. 1.5 is considered </a:t>
            </a:r>
            <a:r>
              <a:rPr lang="en-US" altLang="es-ES" sz="2000" dirty="0" smtClean="0"/>
              <a:t>maybe </a:t>
            </a:r>
            <a:r>
              <a:rPr lang="en-US" altLang="es-ES" sz="2000" dirty="0"/>
              <a:t>an outlier, but probably not really. We can see how many standard deviations they are away from the mean.</a:t>
            </a:r>
          </a:p>
          <a:p>
            <a:pPr algn="just"/>
            <a:endParaRPr lang="en-US" sz="2000" b="1" dirty="0">
              <a:solidFill>
                <a:srgbClr val="7030A0"/>
              </a:solidFill>
            </a:endParaRPr>
          </a:p>
        </p:txBody>
      </p:sp>
    </p:spTree>
    <p:extLst>
      <p:ext uri="{BB962C8B-B14F-4D97-AF65-F5344CB8AC3E}">
        <p14:creationId xmlns:p14="http://schemas.microsoft.com/office/powerpoint/2010/main" val="298865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p:cNvSpPr txBox="1"/>
          <p:nvPr/>
        </p:nvSpPr>
        <p:spPr>
          <a:xfrm>
            <a:off x="125766" y="1069537"/>
            <a:ext cx="9561250" cy="5570756"/>
          </a:xfrm>
          <a:prstGeom prst="rect">
            <a:avLst/>
          </a:prstGeom>
          <a:noFill/>
        </p:spPr>
        <p:txBody>
          <a:bodyPr wrap="square" rtlCol="0">
            <a:spAutoFit/>
          </a:bodyPr>
          <a:lstStyle/>
          <a:p>
            <a:pPr algn="just"/>
            <a:r>
              <a:rPr lang="es-ES" sz="2000" b="1" dirty="0">
                <a:solidFill>
                  <a:srgbClr val="00B4F1"/>
                </a:solidFill>
              </a:rPr>
              <a:t>8</a:t>
            </a:r>
            <a:r>
              <a:rPr lang="es-ES" sz="2000" b="1" dirty="0" smtClean="0">
                <a:solidFill>
                  <a:srgbClr val="00B4F1"/>
                </a:solidFill>
              </a:rPr>
              <a:t>. </a:t>
            </a:r>
            <a:r>
              <a:rPr lang="es-ES" sz="2000" b="1" dirty="0" err="1" smtClean="0">
                <a:solidFill>
                  <a:srgbClr val="00B4F1"/>
                </a:solidFill>
              </a:rPr>
              <a:t>Skewness</a:t>
            </a:r>
            <a:r>
              <a:rPr lang="es-ES" sz="2000" b="1" dirty="0" smtClean="0">
                <a:solidFill>
                  <a:srgbClr val="00B4F1"/>
                </a:solidFill>
              </a:rPr>
              <a:t> </a:t>
            </a:r>
            <a:endParaRPr lang="es-ES" altLang="es-ES" sz="2000" b="1" dirty="0" smtClean="0">
              <a:solidFill>
                <a:srgbClr val="00B4F1"/>
              </a:solidFill>
            </a:endParaRPr>
          </a:p>
          <a:p>
            <a:pPr>
              <a:buFont typeface="Wingdings" panose="05000000000000000000" pitchFamily="2" charset="2"/>
              <a:buNone/>
            </a:pPr>
            <a:endParaRPr lang="en-US" altLang="es-ES" sz="2000" dirty="0" smtClean="0"/>
          </a:p>
          <a:p>
            <a:pPr>
              <a:buFont typeface="Wingdings" panose="05000000000000000000" pitchFamily="2" charset="2"/>
              <a:buNone/>
            </a:pPr>
            <a:r>
              <a:rPr lang="en-US" altLang="es-ES" sz="2000" dirty="0" smtClean="0"/>
              <a:t>Skewness </a:t>
            </a:r>
            <a:r>
              <a:rPr lang="en-US" altLang="es-ES" sz="2000" dirty="0"/>
              <a:t>is a measure of the asymmetry of the probability distribution of a real-valued random variable about its mean. The skewness value can be positive or negative, or undefined.</a:t>
            </a:r>
          </a:p>
          <a:p>
            <a:pPr>
              <a:buFont typeface="Wingdings" panose="05000000000000000000" pitchFamily="2" charset="2"/>
              <a:buNone/>
            </a:pPr>
            <a:endParaRPr lang="en-US" altLang="es-ES" sz="2000" dirty="0"/>
          </a:p>
          <a:p>
            <a:pPr marL="342900" indent="-342900">
              <a:buFontTx/>
              <a:buChar char="-"/>
            </a:pPr>
            <a:r>
              <a:rPr lang="en-US" altLang="es-ES" sz="2000" dirty="0" smtClean="0"/>
              <a:t>Negative </a:t>
            </a:r>
            <a:r>
              <a:rPr lang="en-US" altLang="es-ES" sz="2000" dirty="0"/>
              <a:t>skew: The left tail is longer; the mass of the distribution is concentrated on the right of the figure. </a:t>
            </a:r>
            <a:endParaRPr lang="en-US" altLang="es-ES" sz="2000" dirty="0" smtClean="0"/>
          </a:p>
          <a:p>
            <a:pPr marL="342900" indent="-342900">
              <a:buFontTx/>
              <a:buChar char="-"/>
            </a:pPr>
            <a:r>
              <a:rPr lang="en-US" altLang="es-ES" sz="2000" dirty="0"/>
              <a:t>P</a:t>
            </a:r>
            <a:r>
              <a:rPr lang="en-US" altLang="es-ES" sz="2000" dirty="0" smtClean="0"/>
              <a:t>ositive </a:t>
            </a:r>
            <a:r>
              <a:rPr lang="en-US" altLang="es-ES" sz="2000" dirty="0"/>
              <a:t>skew: The right tail is longer; the mass of the distribution is concentrated on the left of the figure. </a:t>
            </a:r>
            <a:endParaRPr lang="en-US" altLang="es-ES" sz="2000" dirty="0" smtClean="0"/>
          </a:p>
          <a:p>
            <a:pPr marL="342900" indent="-342900">
              <a:buFontTx/>
              <a:buChar char="-"/>
            </a:pPr>
            <a:endParaRPr lang="en-US" altLang="es-ES" sz="2000" dirty="0"/>
          </a:p>
          <a:p>
            <a:pPr marL="342900" indent="-342900">
              <a:buFontTx/>
              <a:buChar char="-"/>
            </a:pPr>
            <a:endParaRPr lang="en-US" altLang="es-ES" sz="2000" dirty="0" smtClean="0"/>
          </a:p>
          <a:p>
            <a:endParaRPr lang="en-US" altLang="es-ES" sz="2000" dirty="0"/>
          </a:p>
          <a:p>
            <a:endParaRPr lang="en-US" altLang="es-ES" sz="2000" dirty="0" smtClean="0"/>
          </a:p>
          <a:p>
            <a:pPr>
              <a:buFont typeface="Wingdings" panose="05000000000000000000" pitchFamily="2" charset="2"/>
              <a:buNone/>
            </a:pPr>
            <a:endParaRPr lang="en-US" altLang="es-ES" sz="2000" dirty="0" smtClean="0"/>
          </a:p>
          <a:p>
            <a:pPr>
              <a:buFont typeface="Wingdings" panose="05000000000000000000" pitchFamily="2" charset="2"/>
              <a:buNone/>
            </a:pPr>
            <a:r>
              <a:rPr lang="en-US" altLang="es-ES" sz="2000" i="1" dirty="0" err="1" smtClean="0"/>
              <a:t>df</a:t>
            </a:r>
            <a:r>
              <a:rPr lang="en-US" altLang="es-ES" sz="2000" i="1" dirty="0"/>
              <a:t>[</a:t>
            </a:r>
            <a:r>
              <a:rPr lang="en-US" altLang="es-ES" sz="2000" i="1" dirty="0" smtClean="0"/>
              <a:t>'</a:t>
            </a:r>
            <a:r>
              <a:rPr lang="en-US" sz="2000" i="1" dirty="0"/>
              <a:t>variable</a:t>
            </a:r>
            <a:r>
              <a:rPr lang="en-US" altLang="es-ES" sz="2000" i="1" dirty="0" smtClean="0"/>
              <a:t>'].</a:t>
            </a:r>
            <a:r>
              <a:rPr lang="en-US" altLang="es-ES" sz="2000" i="1" dirty="0"/>
              <a:t>skew()</a:t>
            </a:r>
          </a:p>
          <a:p>
            <a:pPr>
              <a:buFont typeface="Wingdings" panose="05000000000000000000" pitchFamily="2" charset="2"/>
              <a:buNone/>
            </a:pPr>
            <a:endParaRPr lang="en-US" altLang="es-ES" sz="2000" dirty="0"/>
          </a:p>
          <a:p>
            <a:pPr>
              <a:lnSpc>
                <a:spcPct val="80000"/>
              </a:lnSpc>
              <a:buFont typeface="Wingdings" panose="05000000000000000000" pitchFamily="2" charset="2"/>
              <a:buNone/>
            </a:pPr>
            <a:endParaRPr lang="en-US" altLang="es-ES" sz="2000" dirty="0" smtClean="0"/>
          </a:p>
        </p:txBody>
      </p:sp>
      <p:sp>
        <p:nvSpPr>
          <p:cNvPr id="8" name="CuadroTexto 7"/>
          <p:cNvSpPr txBox="1"/>
          <p:nvPr/>
        </p:nvSpPr>
        <p:spPr>
          <a:xfrm>
            <a:off x="7180371" y="4567160"/>
            <a:ext cx="1868749" cy="400110"/>
          </a:xfrm>
          <a:prstGeom prst="rect">
            <a:avLst/>
          </a:prstGeom>
          <a:noFill/>
        </p:spPr>
        <p:txBody>
          <a:bodyPr wrap="square" rtlCol="0">
            <a:spAutoFit/>
          </a:bodyPr>
          <a:lstStyle/>
          <a:p>
            <a:pPr algn="just"/>
            <a:r>
              <a:rPr lang="en-US" sz="2000" b="1" dirty="0" smtClean="0">
                <a:solidFill>
                  <a:srgbClr val="7030A0"/>
                </a:solidFill>
              </a:rPr>
              <a:t>Answer:</a:t>
            </a:r>
            <a:endParaRPr lang="en-US" sz="2000" b="1" dirty="0">
              <a:solidFill>
                <a:srgbClr val="7030A0"/>
              </a:solidFill>
            </a:endParaRPr>
          </a:p>
        </p:txBody>
      </p:sp>
      <p:sp>
        <p:nvSpPr>
          <p:cNvPr id="9" name="CuadroTexto 8"/>
          <p:cNvSpPr txBox="1"/>
          <p:nvPr/>
        </p:nvSpPr>
        <p:spPr>
          <a:xfrm>
            <a:off x="7164680" y="4233971"/>
            <a:ext cx="2015970" cy="400110"/>
          </a:xfrm>
          <a:prstGeom prst="rect">
            <a:avLst/>
          </a:prstGeom>
          <a:noFill/>
        </p:spPr>
        <p:txBody>
          <a:bodyPr wrap="square" rtlCol="0">
            <a:spAutoFit/>
          </a:bodyPr>
          <a:lstStyle/>
          <a:p>
            <a:pPr algn="just"/>
            <a:r>
              <a:rPr lang="en-US" sz="2000" b="1" dirty="0" smtClean="0">
                <a:solidFill>
                  <a:srgbClr val="7030A0"/>
                </a:solidFill>
              </a:rPr>
              <a:t>Question: </a:t>
            </a:r>
            <a:r>
              <a:rPr lang="en-US" sz="2000" b="1" dirty="0">
                <a:solidFill>
                  <a:srgbClr val="7030A0"/>
                </a:solidFill>
              </a:rPr>
              <a:t>value? </a:t>
            </a:r>
          </a:p>
        </p:txBody>
      </p:sp>
      <p:pic>
        <p:nvPicPr>
          <p:cNvPr id="11266" name="Picture 2" descr="Negative and positive skew diagrams (English).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530" y="4434026"/>
            <a:ext cx="42481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rotWithShape="1">
          <a:blip r:embed="rId5"/>
          <a:srcRect l="21419" t="59997" r="65227" b="32196"/>
          <a:stretch/>
        </p:blipFill>
        <p:spPr>
          <a:xfrm>
            <a:off x="7253056" y="5203859"/>
            <a:ext cx="2264318" cy="744641"/>
          </a:xfrm>
          <a:prstGeom prst="rect">
            <a:avLst/>
          </a:prstGeom>
        </p:spPr>
      </p:pic>
    </p:spTree>
    <p:extLst>
      <p:ext uri="{BB962C8B-B14F-4D97-AF65-F5344CB8AC3E}">
        <p14:creationId xmlns:p14="http://schemas.microsoft.com/office/powerpoint/2010/main" val="161012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p:cNvSpPr txBox="1"/>
          <p:nvPr/>
        </p:nvSpPr>
        <p:spPr>
          <a:xfrm>
            <a:off x="125766" y="820961"/>
            <a:ext cx="9561250" cy="6186309"/>
          </a:xfrm>
          <a:prstGeom prst="rect">
            <a:avLst/>
          </a:prstGeom>
          <a:noFill/>
        </p:spPr>
        <p:txBody>
          <a:bodyPr wrap="square" rtlCol="0">
            <a:spAutoFit/>
          </a:bodyPr>
          <a:lstStyle/>
          <a:p>
            <a:pPr algn="just"/>
            <a:r>
              <a:rPr lang="es-ES" sz="2000" b="1" dirty="0" smtClean="0">
                <a:solidFill>
                  <a:srgbClr val="00B4F1"/>
                </a:solidFill>
              </a:rPr>
              <a:t>9. </a:t>
            </a:r>
            <a:r>
              <a:rPr lang="es-ES" sz="2000" b="1" dirty="0" err="1" smtClean="0">
                <a:solidFill>
                  <a:srgbClr val="00B4F1"/>
                </a:solidFill>
              </a:rPr>
              <a:t>Kurtosis</a:t>
            </a:r>
            <a:endParaRPr lang="es-ES" altLang="es-ES" sz="2000" b="1" dirty="0" smtClean="0">
              <a:solidFill>
                <a:srgbClr val="00B4F1"/>
              </a:solidFill>
            </a:endParaRPr>
          </a:p>
          <a:p>
            <a:pPr>
              <a:buFont typeface="Wingdings" panose="05000000000000000000" pitchFamily="2" charset="2"/>
              <a:buNone/>
            </a:pPr>
            <a:endParaRPr lang="en-US" altLang="es-ES" sz="2000" dirty="0" smtClean="0"/>
          </a:p>
          <a:p>
            <a:r>
              <a:rPr lang="en-US" altLang="es-ES" sz="2000" dirty="0" smtClean="0"/>
              <a:t>Kurtosis </a:t>
            </a:r>
            <a:r>
              <a:rPr lang="en-US" altLang="es-ES" sz="2000" dirty="0"/>
              <a:t>is a measure of the "</a:t>
            </a:r>
            <a:r>
              <a:rPr lang="en-US" altLang="es-ES" sz="2000" dirty="0" err="1"/>
              <a:t>tailedness</a:t>
            </a:r>
            <a:r>
              <a:rPr lang="en-US" altLang="es-ES" sz="2000" dirty="0"/>
              <a:t>" of the probability distribution of a real-valued random variable. In a similar way to the concept of skewness, kurtosis is a descriptor of the shape of a probability distribution and, just as for skewness, there are different ways of quantifying it for a theoretical distribution and corresponding ways of estimating it from a sample from a population.</a:t>
            </a:r>
          </a:p>
          <a:p>
            <a:endParaRPr lang="en-US" altLang="es-ES" sz="2000" dirty="0"/>
          </a:p>
          <a:p>
            <a:r>
              <a:rPr lang="en-US" altLang="es-ES" sz="2000" dirty="0"/>
              <a:t>- The kurtosis of any </a:t>
            </a:r>
            <a:r>
              <a:rPr lang="en-US" altLang="es-ES" sz="2000" u="sng" dirty="0"/>
              <a:t>univariate normal distribution is 3</a:t>
            </a:r>
            <a:r>
              <a:rPr lang="en-US" altLang="es-ES" sz="2000" dirty="0"/>
              <a:t>. </a:t>
            </a:r>
          </a:p>
          <a:p>
            <a:r>
              <a:rPr lang="en-US" altLang="es-ES" sz="2000" dirty="0"/>
              <a:t>- It is common to compare the kurtosis of a distribution to this value. </a:t>
            </a:r>
          </a:p>
          <a:p>
            <a:r>
              <a:rPr lang="en-US" altLang="es-ES" sz="2000" dirty="0"/>
              <a:t>- Distributions with kurtosis </a:t>
            </a:r>
            <a:r>
              <a:rPr lang="en-US" altLang="es-ES" sz="2000" u="sng" dirty="0"/>
              <a:t>less than 3 </a:t>
            </a:r>
            <a:r>
              <a:rPr lang="en-US" altLang="es-ES" sz="2000" dirty="0"/>
              <a:t>are said to be </a:t>
            </a:r>
            <a:r>
              <a:rPr lang="en-US" altLang="es-ES" sz="2000" u="sng" dirty="0" err="1"/>
              <a:t>platykurtic</a:t>
            </a:r>
            <a:r>
              <a:rPr lang="en-US" altLang="es-ES" sz="2000" dirty="0"/>
              <a:t>, although this does not imply the distribution is "flat-topped" as sometimes reported. Rather, it means the distribution produces fewer and less extreme outliers than does the normal distribution. </a:t>
            </a:r>
          </a:p>
          <a:p>
            <a:r>
              <a:rPr lang="en-US" altLang="es-ES" sz="2000" dirty="0"/>
              <a:t>- Distributions with kurtosis </a:t>
            </a:r>
            <a:r>
              <a:rPr lang="en-US" altLang="es-ES" sz="2000" u="sng" dirty="0"/>
              <a:t>greater than 3 </a:t>
            </a:r>
            <a:r>
              <a:rPr lang="en-US" altLang="es-ES" sz="2000" dirty="0"/>
              <a:t>are said to be </a:t>
            </a:r>
            <a:r>
              <a:rPr lang="en-US" altLang="es-ES" sz="2000" u="sng" dirty="0"/>
              <a:t>leptokurtic</a:t>
            </a:r>
            <a:r>
              <a:rPr lang="en-US" altLang="es-ES" sz="2000" dirty="0"/>
              <a:t>.</a:t>
            </a:r>
          </a:p>
          <a:p>
            <a:pPr marL="342900" indent="-342900">
              <a:buFontTx/>
              <a:buChar char="-"/>
            </a:pPr>
            <a:endParaRPr lang="en-US" altLang="es-ES" sz="2000" dirty="0" smtClean="0"/>
          </a:p>
          <a:p>
            <a:endParaRPr lang="en-US" altLang="es-ES" sz="2000" dirty="0"/>
          </a:p>
          <a:p>
            <a:pPr>
              <a:buFont typeface="Wingdings" panose="05000000000000000000" pitchFamily="2" charset="2"/>
              <a:buNone/>
            </a:pPr>
            <a:endParaRPr lang="en-US" altLang="es-ES" sz="2000" dirty="0" smtClean="0"/>
          </a:p>
          <a:p>
            <a:pPr>
              <a:buFont typeface="Wingdings" panose="05000000000000000000" pitchFamily="2" charset="2"/>
              <a:buNone/>
            </a:pPr>
            <a:r>
              <a:rPr lang="en-US" altLang="es-ES" sz="2000" i="1" dirty="0" err="1" smtClean="0"/>
              <a:t>df</a:t>
            </a:r>
            <a:r>
              <a:rPr lang="en-US" altLang="es-ES" sz="2000" i="1" dirty="0"/>
              <a:t>[</a:t>
            </a:r>
            <a:r>
              <a:rPr lang="en-US" altLang="es-ES" sz="2000" i="1" dirty="0" smtClean="0"/>
              <a:t>'</a:t>
            </a:r>
            <a:r>
              <a:rPr lang="en-US" sz="2000" i="1" dirty="0"/>
              <a:t>variable</a:t>
            </a:r>
            <a:r>
              <a:rPr lang="en-US" altLang="es-ES" sz="2000" i="1" dirty="0" smtClean="0"/>
              <a:t>'].</a:t>
            </a:r>
            <a:r>
              <a:rPr lang="en-US" altLang="es-ES" sz="2000" i="1" dirty="0" err="1" smtClean="0"/>
              <a:t>kurt</a:t>
            </a:r>
            <a:r>
              <a:rPr lang="en-US" altLang="es-ES" sz="2000" i="1" dirty="0" smtClean="0"/>
              <a:t> ()</a:t>
            </a:r>
            <a:endParaRPr lang="en-US" altLang="es-ES" sz="2000" i="1" dirty="0"/>
          </a:p>
          <a:p>
            <a:pPr>
              <a:buFont typeface="Wingdings" panose="05000000000000000000" pitchFamily="2" charset="2"/>
              <a:buNone/>
            </a:pPr>
            <a:endParaRPr lang="en-US" altLang="es-ES" sz="2000" dirty="0"/>
          </a:p>
          <a:p>
            <a:pPr>
              <a:lnSpc>
                <a:spcPct val="80000"/>
              </a:lnSpc>
              <a:buFont typeface="Wingdings" panose="05000000000000000000" pitchFamily="2" charset="2"/>
              <a:buNone/>
            </a:pPr>
            <a:endParaRPr lang="en-US" altLang="es-ES" sz="2000" dirty="0" smtClean="0"/>
          </a:p>
        </p:txBody>
      </p:sp>
      <p:sp>
        <p:nvSpPr>
          <p:cNvPr id="8" name="CuadroTexto 7"/>
          <p:cNvSpPr txBox="1"/>
          <p:nvPr/>
        </p:nvSpPr>
        <p:spPr>
          <a:xfrm>
            <a:off x="6967575" y="5533533"/>
            <a:ext cx="1868749" cy="400110"/>
          </a:xfrm>
          <a:prstGeom prst="rect">
            <a:avLst/>
          </a:prstGeom>
          <a:noFill/>
        </p:spPr>
        <p:txBody>
          <a:bodyPr wrap="square" rtlCol="0">
            <a:spAutoFit/>
          </a:bodyPr>
          <a:lstStyle/>
          <a:p>
            <a:pPr algn="just"/>
            <a:r>
              <a:rPr lang="en-US" sz="2000" b="1" dirty="0" smtClean="0">
                <a:solidFill>
                  <a:srgbClr val="7030A0"/>
                </a:solidFill>
              </a:rPr>
              <a:t>Answer:</a:t>
            </a:r>
            <a:endParaRPr lang="en-US" sz="2000" b="1" dirty="0">
              <a:solidFill>
                <a:srgbClr val="7030A0"/>
              </a:solidFill>
            </a:endParaRPr>
          </a:p>
        </p:txBody>
      </p:sp>
      <p:sp>
        <p:nvSpPr>
          <p:cNvPr id="9" name="CuadroTexto 8"/>
          <p:cNvSpPr txBox="1"/>
          <p:nvPr/>
        </p:nvSpPr>
        <p:spPr>
          <a:xfrm>
            <a:off x="6951884" y="5200344"/>
            <a:ext cx="2015970" cy="400110"/>
          </a:xfrm>
          <a:prstGeom prst="rect">
            <a:avLst/>
          </a:prstGeom>
          <a:noFill/>
        </p:spPr>
        <p:txBody>
          <a:bodyPr wrap="square" rtlCol="0">
            <a:spAutoFit/>
          </a:bodyPr>
          <a:lstStyle/>
          <a:p>
            <a:pPr algn="just"/>
            <a:r>
              <a:rPr lang="en-US" sz="2000" b="1" dirty="0" smtClean="0">
                <a:solidFill>
                  <a:srgbClr val="7030A0"/>
                </a:solidFill>
              </a:rPr>
              <a:t>Question: </a:t>
            </a:r>
            <a:r>
              <a:rPr lang="en-US" sz="2000" b="1" dirty="0">
                <a:solidFill>
                  <a:srgbClr val="7030A0"/>
                </a:solidFill>
              </a:rPr>
              <a:t>value? </a:t>
            </a:r>
          </a:p>
        </p:txBody>
      </p:sp>
      <p:pic>
        <p:nvPicPr>
          <p:cNvPr id="3" name="Imagen 2"/>
          <p:cNvPicPr>
            <a:picLocks noChangeAspect="1"/>
          </p:cNvPicPr>
          <p:nvPr/>
        </p:nvPicPr>
        <p:blipFill rotWithShape="1">
          <a:blip r:embed="rId4"/>
          <a:srcRect l="20254" t="72743" r="65228" b="19928"/>
          <a:stretch/>
        </p:blipFill>
        <p:spPr>
          <a:xfrm>
            <a:off x="6612897" y="6018997"/>
            <a:ext cx="2756176" cy="782618"/>
          </a:xfrm>
          <a:prstGeom prst="rect">
            <a:avLst/>
          </a:prstGeom>
        </p:spPr>
      </p:pic>
      <p:pic>
        <p:nvPicPr>
          <p:cNvPr id="14338" name="Picture 2" descr="https://img.tfd.com/mk/K/X2604-K-1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692" y="5252605"/>
            <a:ext cx="2857500"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25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2878394" y="354263"/>
            <a:ext cx="4160113" cy="646331"/>
          </a:xfrm>
          <a:prstGeom prst="rect">
            <a:avLst/>
          </a:prstGeom>
          <a:noFill/>
        </p:spPr>
        <p:txBody>
          <a:bodyPr wrap="none" rtlCol="0">
            <a:spAutoFit/>
          </a:bodyPr>
          <a:lstStyle/>
          <a:p>
            <a:pPr algn="ctr"/>
            <a:r>
              <a:rPr lang="en-US" sz="3600" b="1" dirty="0">
                <a:latin typeface="Arial" charset="0"/>
                <a:ea typeface="Arial" charset="0"/>
                <a:cs typeface="Arial" charset="0"/>
              </a:rPr>
              <a:t>What we will </a:t>
            </a:r>
            <a:r>
              <a:rPr lang="en-US" sz="3600" b="1" dirty="0" smtClean="0">
                <a:latin typeface="Arial" charset="0"/>
                <a:ea typeface="Arial" charset="0"/>
                <a:cs typeface="Arial" charset="0"/>
              </a:rPr>
              <a:t>learn</a:t>
            </a:r>
            <a:endParaRPr lang="en-US" sz="3600" b="1" dirty="0">
              <a:latin typeface="Arial" charset="0"/>
              <a:ea typeface="Arial" charset="0"/>
              <a:cs typeface="Arial" charset="0"/>
            </a:endParaRPr>
          </a:p>
        </p:txBody>
      </p:sp>
      <p:pic>
        <p:nvPicPr>
          <p:cNvPr id="38" name="Imagen 11" descr="Logo-BTS.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7000"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574672" y="4825199"/>
            <a:ext cx="8894968" cy="1200329"/>
          </a:xfrm>
          <a:prstGeom prst="rect">
            <a:avLst/>
          </a:prstGeom>
          <a:noFill/>
        </p:spPr>
        <p:txBody>
          <a:bodyPr wrap="square" rtlCol="0">
            <a:spAutoFit/>
          </a:bodyPr>
          <a:lstStyle/>
          <a:p>
            <a:pPr fontAlgn="base"/>
            <a:r>
              <a:rPr lang="en-US" dirty="0" smtClean="0"/>
              <a:t>We will learn how to:</a:t>
            </a:r>
          </a:p>
          <a:p>
            <a:pPr fontAlgn="base"/>
            <a:endParaRPr lang="en-US" dirty="0" smtClean="0"/>
          </a:p>
          <a:p>
            <a:pPr marL="285750" indent="-285750" fontAlgn="base">
              <a:buFont typeface="Arial" panose="020B0604020202020204" pitchFamily="34" charset="0"/>
              <a:buChar char="•"/>
            </a:pPr>
            <a:r>
              <a:rPr lang="en-US" dirty="0" smtClean="0"/>
              <a:t>Implement </a:t>
            </a:r>
            <a:r>
              <a:rPr lang="en-US" dirty="0"/>
              <a:t>of several </a:t>
            </a:r>
            <a:r>
              <a:rPr lang="en-US" dirty="0" err="1"/>
              <a:t>Phyton</a:t>
            </a:r>
            <a:r>
              <a:rPr lang="en-US" dirty="0"/>
              <a:t> </a:t>
            </a:r>
            <a:r>
              <a:rPr lang="en-US" dirty="0" smtClean="0"/>
              <a:t>libraries (Pandas, </a:t>
            </a:r>
            <a:r>
              <a:rPr lang="en-US" dirty="0" err="1" smtClean="0"/>
              <a:t>NumPy</a:t>
            </a:r>
            <a:r>
              <a:rPr lang="en-US" dirty="0" smtClean="0"/>
              <a:t> and </a:t>
            </a:r>
            <a:r>
              <a:rPr lang="es-ES" dirty="0" err="1" smtClean="0"/>
              <a:t>Matplotlib</a:t>
            </a:r>
            <a:r>
              <a:rPr lang="en-US" dirty="0" smtClean="0"/>
              <a:t>) to </a:t>
            </a:r>
            <a:r>
              <a:rPr lang="en-GB" dirty="0"/>
              <a:t>p</a:t>
            </a:r>
            <a:r>
              <a:rPr lang="en-GB" dirty="0" smtClean="0"/>
              <a:t>erform descriptive </a:t>
            </a:r>
            <a:r>
              <a:rPr lang="en-GB" dirty="0"/>
              <a:t>statistics with data using </a:t>
            </a:r>
            <a:r>
              <a:rPr lang="en-GB" dirty="0" err="1" smtClean="0"/>
              <a:t>DataFrames</a:t>
            </a:r>
            <a:r>
              <a:rPr lang="en-US" dirty="0" smtClean="0"/>
              <a:t>.</a:t>
            </a:r>
            <a:endParaRPr lang="en-US" dirty="0"/>
          </a:p>
        </p:txBody>
      </p:sp>
      <p:sp>
        <p:nvSpPr>
          <p:cNvPr id="3" name="CuadroTexto 2"/>
          <p:cNvSpPr txBox="1"/>
          <p:nvPr/>
        </p:nvSpPr>
        <p:spPr>
          <a:xfrm>
            <a:off x="1679136" y="1256554"/>
            <a:ext cx="2152833" cy="369332"/>
          </a:xfrm>
          <a:prstGeom prst="rect">
            <a:avLst/>
          </a:prstGeom>
          <a:noFill/>
        </p:spPr>
        <p:txBody>
          <a:bodyPr wrap="none" rtlCol="0">
            <a:spAutoFit/>
          </a:bodyPr>
          <a:lstStyle/>
          <a:p>
            <a:r>
              <a:rPr lang="ca-ES" b="1" dirty="0" err="1" smtClean="0"/>
              <a:t>Descriptive</a:t>
            </a:r>
            <a:r>
              <a:rPr lang="ca-ES" b="1" dirty="0" smtClean="0"/>
              <a:t> </a:t>
            </a:r>
            <a:r>
              <a:rPr lang="ca-ES" b="1" dirty="0" err="1" smtClean="0"/>
              <a:t>Statistics</a:t>
            </a:r>
            <a:endParaRPr lang="ca-ES" dirty="0"/>
          </a:p>
        </p:txBody>
      </p:sp>
      <p:sp>
        <p:nvSpPr>
          <p:cNvPr id="25" name="CuadroTexto 24"/>
          <p:cNvSpPr txBox="1"/>
          <p:nvPr/>
        </p:nvSpPr>
        <p:spPr>
          <a:xfrm>
            <a:off x="639099" y="1256554"/>
            <a:ext cx="1075936" cy="369332"/>
          </a:xfrm>
          <a:prstGeom prst="rect">
            <a:avLst/>
          </a:prstGeom>
          <a:noFill/>
        </p:spPr>
        <p:txBody>
          <a:bodyPr wrap="none" rtlCol="0">
            <a:spAutoFit/>
          </a:bodyPr>
          <a:lstStyle/>
          <a:p>
            <a:r>
              <a:rPr lang="ca-ES" b="1" dirty="0" smtClean="0"/>
              <a:t>Session1:</a:t>
            </a:r>
            <a:endParaRPr lang="ca-ES" dirty="0"/>
          </a:p>
        </p:txBody>
      </p:sp>
      <p:sp>
        <p:nvSpPr>
          <p:cNvPr id="27" name="CuadroTexto 26"/>
          <p:cNvSpPr txBox="1"/>
          <p:nvPr/>
        </p:nvSpPr>
        <p:spPr>
          <a:xfrm>
            <a:off x="639099" y="1564285"/>
            <a:ext cx="8892526" cy="369332"/>
          </a:xfrm>
          <a:prstGeom prst="rect">
            <a:avLst/>
          </a:prstGeom>
          <a:noFill/>
        </p:spPr>
        <p:txBody>
          <a:bodyPr wrap="square" rtlCol="0">
            <a:spAutoFit/>
          </a:bodyPr>
          <a:lstStyle/>
          <a:p>
            <a:r>
              <a:rPr lang="en-US" dirty="0" smtClean="0"/>
              <a:t>Introduction </a:t>
            </a:r>
            <a:r>
              <a:rPr lang="en-US" dirty="0"/>
              <a:t>to descriptive statistics using Pandas’ </a:t>
            </a:r>
            <a:r>
              <a:rPr lang="en-US" dirty="0" err="1"/>
              <a:t>DataFrame</a:t>
            </a:r>
            <a:r>
              <a:rPr lang="en-US" dirty="0"/>
              <a:t>, </a:t>
            </a:r>
            <a:r>
              <a:rPr lang="en-US" dirty="0" err="1" smtClean="0"/>
              <a:t>NumPy</a:t>
            </a:r>
            <a:r>
              <a:rPr lang="en-US" dirty="0" smtClean="0"/>
              <a:t> </a:t>
            </a:r>
            <a:r>
              <a:rPr lang="en-US" dirty="0" smtClean="0"/>
              <a:t>and </a:t>
            </a:r>
            <a:r>
              <a:rPr lang="es-ES" dirty="0" err="1"/>
              <a:t>Matplotlib</a:t>
            </a:r>
            <a:r>
              <a:rPr lang="es-ES" dirty="0"/>
              <a:t> </a:t>
            </a:r>
            <a:r>
              <a:rPr lang="en-US" dirty="0" smtClean="0"/>
              <a:t>library</a:t>
            </a:r>
            <a:r>
              <a:rPr lang="en-US" dirty="0"/>
              <a:t>. </a:t>
            </a:r>
            <a:endParaRPr lang="ca-ES" dirty="0"/>
          </a:p>
        </p:txBody>
      </p:sp>
      <p:pic>
        <p:nvPicPr>
          <p:cNvPr id="4" name="Imagen 3"/>
          <p:cNvPicPr>
            <a:picLocks noChangeAspect="1"/>
          </p:cNvPicPr>
          <p:nvPr/>
        </p:nvPicPr>
        <p:blipFill>
          <a:blip r:embed="rId3"/>
          <a:stretch>
            <a:fillRect/>
          </a:stretch>
        </p:blipFill>
        <p:spPr>
          <a:xfrm>
            <a:off x="4073171" y="2006353"/>
            <a:ext cx="5451062" cy="2967995"/>
          </a:xfrm>
          <a:prstGeom prst="rect">
            <a:avLst/>
          </a:prstGeom>
        </p:spPr>
      </p:pic>
      <p:sp>
        <p:nvSpPr>
          <p:cNvPr id="6" name="Elipse 5"/>
          <p:cNvSpPr/>
          <p:nvPr/>
        </p:nvSpPr>
        <p:spPr>
          <a:xfrm>
            <a:off x="6621255" y="3819440"/>
            <a:ext cx="2902977" cy="724541"/>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0" name="Elipse 9"/>
          <p:cNvSpPr/>
          <p:nvPr/>
        </p:nvSpPr>
        <p:spPr>
          <a:xfrm>
            <a:off x="8420323" y="2412279"/>
            <a:ext cx="1111302" cy="724541"/>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1617722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2</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0" y="1467538"/>
            <a:ext cx="9905999" cy="4939814"/>
          </a:xfrm>
          <a:prstGeom prst="rect">
            <a:avLst/>
          </a:prstGeom>
          <a:noFill/>
        </p:spPr>
        <p:txBody>
          <a:bodyPr wrap="square" rtlCol="0">
            <a:spAutoFit/>
          </a:bodyPr>
          <a:lstStyle/>
          <a:p>
            <a:pPr marL="342900" indent="-342900" algn="just">
              <a:buFont typeface="Arial" panose="020B0604020202020204" pitchFamily="34" charset="0"/>
              <a:buChar char="•"/>
            </a:pPr>
            <a:r>
              <a:rPr lang="en-US" sz="1900" b="1" dirty="0"/>
              <a:t>Objective: </a:t>
            </a:r>
            <a:r>
              <a:rPr lang="en-US" sz="1900" dirty="0"/>
              <a:t>Mastering skills about Descriptive Statistics.</a:t>
            </a:r>
          </a:p>
          <a:p>
            <a:pPr marL="342900" indent="-342900" algn="just">
              <a:buFont typeface="Arial" panose="020B0604020202020204" pitchFamily="34" charset="0"/>
              <a:buChar char="•"/>
            </a:pPr>
            <a:r>
              <a:rPr lang="en-US" sz="1900" b="1" dirty="0" err="1" smtClean="0"/>
              <a:t>Phyton</a:t>
            </a:r>
            <a:r>
              <a:rPr lang="en-US" sz="1900" b="1" dirty="0" smtClean="0"/>
              <a:t> libraries </a:t>
            </a:r>
            <a:r>
              <a:rPr lang="en-US" sz="1900" b="1" dirty="0"/>
              <a:t>for </a:t>
            </a:r>
            <a:r>
              <a:rPr lang="en-US" sz="1900" b="1" dirty="0" smtClean="0"/>
              <a:t>Descriptive Statistics</a:t>
            </a:r>
            <a:r>
              <a:rPr lang="en-US" sz="1900" dirty="0" smtClean="0"/>
              <a:t>: </a:t>
            </a:r>
            <a:r>
              <a:rPr lang="es-ES" sz="2000" dirty="0"/>
              <a:t> Pandas, </a:t>
            </a:r>
            <a:r>
              <a:rPr lang="es-ES" sz="2000" dirty="0" err="1"/>
              <a:t>numpy</a:t>
            </a:r>
            <a:r>
              <a:rPr lang="es-ES" sz="2000" dirty="0"/>
              <a:t> </a:t>
            </a:r>
            <a:r>
              <a:rPr lang="es-ES" sz="2000" dirty="0" smtClean="0"/>
              <a:t> and </a:t>
            </a:r>
            <a:r>
              <a:rPr lang="es-ES" sz="1900" dirty="0" err="1"/>
              <a:t>Matplotlib</a:t>
            </a:r>
            <a:r>
              <a:rPr lang="es-ES" sz="1900" dirty="0"/>
              <a:t>.</a:t>
            </a:r>
          </a:p>
          <a:p>
            <a:pPr algn="just"/>
            <a:endParaRPr lang="es-ES" sz="2000" dirty="0" smtClean="0"/>
          </a:p>
          <a:p>
            <a:pPr marL="342900" indent="-342900" algn="just">
              <a:buFont typeface="Arial" panose="020B0604020202020204" pitchFamily="34" charset="0"/>
              <a:buChar char="•"/>
            </a:pPr>
            <a:r>
              <a:rPr lang="en-US" sz="2000" dirty="0" smtClean="0"/>
              <a:t>Clone </a:t>
            </a:r>
            <a:r>
              <a:rPr lang="en-US" sz="2000" dirty="0"/>
              <a:t>the </a:t>
            </a:r>
            <a:r>
              <a:rPr lang="en-US" sz="2000" dirty="0" err="1"/>
              <a:t>Git</a:t>
            </a:r>
            <a:r>
              <a:rPr lang="en-US" sz="2000" dirty="0"/>
              <a:t> repository to get an initial code: </a:t>
            </a:r>
            <a:endParaRPr lang="en-US" sz="2000" dirty="0" smtClean="0"/>
          </a:p>
          <a:p>
            <a:pPr marL="342900" indent="-342900" algn="just">
              <a:buFont typeface="Arial" panose="020B0604020202020204" pitchFamily="34" charset="0"/>
              <a:buChar char="•"/>
            </a:pPr>
            <a:endParaRPr lang="en-US" sz="2000" dirty="0"/>
          </a:p>
          <a:p>
            <a:pPr algn="ctr"/>
            <a:r>
              <a:rPr lang="en-US" sz="1900" dirty="0" smtClean="0">
                <a:hlinkClick r:id="rId4"/>
              </a:rPr>
              <a:t>https</a:t>
            </a:r>
            <a:r>
              <a:rPr lang="en-US" sz="1900" dirty="0">
                <a:hlinkClick r:id="rId4"/>
              </a:rPr>
              <a:t>://</a:t>
            </a:r>
            <a:r>
              <a:rPr lang="en-US" sz="1900" dirty="0" smtClean="0">
                <a:hlinkClick r:id="rId4"/>
              </a:rPr>
              <a:t>github.com/FGutierresBTS/BTS_MasterInBigData.git</a:t>
            </a:r>
            <a:r>
              <a:rPr lang="en-US" sz="1900" dirty="0" smtClean="0"/>
              <a:t> </a:t>
            </a:r>
            <a:endParaRPr lang="en-US" sz="1900" dirty="0"/>
          </a:p>
          <a:p>
            <a:pPr algn="ctr"/>
            <a:endParaRPr lang="en-US" sz="1900" dirty="0"/>
          </a:p>
          <a:p>
            <a:pPr marL="342900" indent="-342900" algn="just">
              <a:buFont typeface="Arial" panose="020B0604020202020204" pitchFamily="34" charset="0"/>
              <a:buChar char="•"/>
            </a:pPr>
            <a:r>
              <a:rPr lang="en-US" sz="1900" dirty="0"/>
              <a:t>Once you downloaded the repository to your local file system, go to the folder “</a:t>
            </a:r>
            <a:r>
              <a:rPr lang="en-US" sz="1900" dirty="0" err="1" smtClean="0"/>
              <a:t>BTS_MasterInBigData</a:t>
            </a:r>
            <a:r>
              <a:rPr lang="en-US" sz="1900" dirty="0" smtClean="0"/>
              <a:t>/</a:t>
            </a:r>
            <a:r>
              <a:rPr lang="en-US" sz="2000" dirty="0"/>
              <a:t> </a:t>
            </a:r>
            <a:r>
              <a:rPr lang="en-US" sz="2000" dirty="0" err="1"/>
              <a:t>DataScienceFoundations</a:t>
            </a:r>
            <a:r>
              <a:rPr lang="en-US" sz="2000" dirty="0" smtClean="0"/>
              <a:t>”.</a:t>
            </a:r>
            <a:endParaRPr lang="en-US" sz="1900" dirty="0" smtClean="0"/>
          </a:p>
          <a:p>
            <a:pPr marL="342900" indent="-342900" algn="just">
              <a:buFont typeface="Arial" panose="020B0604020202020204" pitchFamily="34" charset="0"/>
              <a:buChar char="•"/>
            </a:pPr>
            <a:r>
              <a:rPr lang="en-US" sz="2000" dirty="0" smtClean="0"/>
              <a:t>Copy </a:t>
            </a:r>
            <a:r>
              <a:rPr lang="en-US" sz="2000" dirty="0"/>
              <a:t>the folder “Session_6_DSF” into your local folder “</a:t>
            </a:r>
            <a:r>
              <a:rPr lang="en-US" sz="2000" dirty="0" err="1"/>
              <a:t>DataScienceFoundations</a:t>
            </a:r>
            <a:r>
              <a:rPr lang="en-US" sz="2000" dirty="0"/>
              <a:t>”. </a:t>
            </a:r>
            <a:endParaRPr lang="en-US" sz="2000" dirty="0" smtClean="0"/>
          </a:p>
          <a:p>
            <a:pPr marL="342900" indent="-342900" algn="just">
              <a:buFont typeface="Arial" panose="020B0604020202020204" pitchFamily="34" charset="0"/>
              <a:buChar char="•"/>
            </a:pPr>
            <a:r>
              <a:rPr lang="en-US" sz="2000" dirty="0" smtClean="0"/>
              <a:t>In </a:t>
            </a:r>
            <a:r>
              <a:rPr lang="en-US" sz="2000" dirty="0"/>
              <a:t>the folder “Session_6_DSF” you will see </a:t>
            </a:r>
            <a:r>
              <a:rPr lang="en-US" sz="2000" dirty="0" smtClean="0"/>
              <a:t>the files </a:t>
            </a:r>
            <a:r>
              <a:rPr lang="en-US" sz="2000" dirty="0"/>
              <a:t>called: </a:t>
            </a:r>
          </a:p>
          <a:p>
            <a:r>
              <a:rPr lang="es-ES" sz="2000" i="1" dirty="0" smtClean="0"/>
              <a:t>	- </a:t>
            </a:r>
            <a:r>
              <a:rPr lang="es-ES" sz="2000" i="1" dirty="0"/>
              <a:t>BTS_DataScienceFoundation_Session6_DescriptiveStatistics_Demo2. </a:t>
            </a:r>
            <a:r>
              <a:rPr lang="es-ES" sz="2000" i="1" dirty="0" err="1" smtClean="0"/>
              <a:t>ipynb</a:t>
            </a:r>
            <a:endParaRPr lang="es-ES" sz="2000" i="1" dirty="0" smtClean="0"/>
          </a:p>
          <a:p>
            <a:pPr marL="342900" indent="-342900" algn="just">
              <a:buFont typeface="Arial" panose="020B0604020202020204" pitchFamily="34" charset="0"/>
              <a:buChar char="•"/>
            </a:pPr>
            <a:r>
              <a:rPr lang="en-US" sz="2000" dirty="0" smtClean="0"/>
              <a:t>Import this file into </a:t>
            </a:r>
            <a:r>
              <a:rPr lang="en-US" sz="2000" dirty="0" err="1" smtClean="0"/>
              <a:t>Jupyter</a:t>
            </a:r>
            <a:r>
              <a:rPr lang="en-US" sz="2000" dirty="0" smtClean="0"/>
              <a:t> Notebook using the “Upload” button. </a:t>
            </a:r>
          </a:p>
          <a:p>
            <a:pPr marL="342900" indent="-342900" algn="just">
              <a:buFont typeface="Arial" panose="020B0604020202020204" pitchFamily="34" charset="0"/>
              <a:buChar char="•"/>
            </a:pPr>
            <a:r>
              <a:rPr lang="en-US" sz="2000" dirty="0" smtClean="0"/>
              <a:t>Open </a:t>
            </a:r>
            <a:r>
              <a:rPr lang="en-US" sz="2000" dirty="0"/>
              <a:t>the imported script and put your </a:t>
            </a:r>
            <a:r>
              <a:rPr lang="en-US" sz="2000" dirty="0" smtClean="0"/>
              <a:t>code in the final. </a:t>
            </a:r>
            <a:endParaRPr lang="en-US" sz="1900" dirty="0"/>
          </a:p>
          <a:p>
            <a:pPr marL="342900" indent="-342900" algn="just">
              <a:buFont typeface="Arial" panose="020B0604020202020204" pitchFamily="34" charset="0"/>
              <a:buChar char="•"/>
            </a:pPr>
            <a:r>
              <a:rPr lang="en-US" sz="1900" dirty="0"/>
              <a:t>Export your </a:t>
            </a:r>
            <a:r>
              <a:rPr lang="en-US" sz="1900" dirty="0" smtClean="0"/>
              <a:t>Demo 2 *.</a:t>
            </a:r>
            <a:r>
              <a:rPr lang="en-US" sz="1900" dirty="0" err="1"/>
              <a:t>ipynb</a:t>
            </a:r>
            <a:r>
              <a:rPr lang="en-US" sz="1900" dirty="0"/>
              <a:t> notebook and push it to your repository </a:t>
            </a:r>
            <a:r>
              <a:rPr lang="en-US" sz="1900" dirty="0" smtClean="0"/>
              <a:t>“</a:t>
            </a:r>
            <a:r>
              <a:rPr lang="en-US" sz="2000" dirty="0" err="1"/>
              <a:t>DataScienceFoundations</a:t>
            </a:r>
            <a:r>
              <a:rPr lang="en-US" sz="1900" dirty="0" smtClean="0"/>
              <a:t>”.</a:t>
            </a:r>
            <a:endParaRPr lang="en-US" sz="1900" dirty="0"/>
          </a:p>
        </p:txBody>
      </p:sp>
    </p:spTree>
    <p:extLst>
      <p:ext uri="{BB962C8B-B14F-4D97-AF65-F5344CB8AC3E}">
        <p14:creationId xmlns:p14="http://schemas.microsoft.com/office/powerpoint/2010/main" val="36050694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117788" y="3129995"/>
            <a:ext cx="3305713" cy="584775"/>
          </a:xfrm>
          <a:prstGeom prst="rect">
            <a:avLst/>
          </a:prstGeom>
          <a:noFill/>
        </p:spPr>
        <p:txBody>
          <a:bodyPr wrap="none" rtlCol="0">
            <a:spAutoFit/>
          </a:bodyPr>
          <a:lstStyle/>
          <a:p>
            <a:r>
              <a:rPr lang="en-US" sz="3200" b="1" dirty="0" smtClean="0">
                <a:latin typeface="Arial" charset="0"/>
                <a:ea typeface="Arial" charset="0"/>
                <a:cs typeface="Arial" charset="0"/>
              </a:rPr>
              <a:t>Class </a:t>
            </a:r>
            <a:r>
              <a:rPr lang="en-US" sz="3200" b="1" dirty="0" err="1" smtClean="0">
                <a:latin typeface="Arial" charset="0"/>
                <a:ea typeface="Arial" charset="0"/>
                <a:cs typeface="Arial" charset="0"/>
              </a:rPr>
              <a:t>Exercices</a:t>
            </a:r>
            <a:endParaRPr lang="en-US" sz="3200" b="1" dirty="0">
              <a:latin typeface="Arial" charset="0"/>
              <a:ea typeface="Arial" charset="0"/>
              <a:cs typeface="Arial" charset="0"/>
            </a:endParaRPr>
          </a:p>
        </p:txBody>
      </p:sp>
      <p:pic>
        <p:nvPicPr>
          <p:cNvPr id="5" name="Picture 2" descr="C:\Users\jordi.selles\Desktop\logo_EURECAT_Alta.jpg">
            <a:extLst>
              <a:ext uri="{FF2B5EF4-FFF2-40B4-BE49-F238E27FC236}">
                <a16:creationId xmlns:a16="http://schemas.microsoft.com/office/drawing/2014/main" xmlns="" id="{B065348B-7824-4104-86E5-1E5ABDE1B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6136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Exercise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71021" y="1236715"/>
            <a:ext cx="9834979" cy="5786199"/>
          </a:xfrm>
          <a:prstGeom prst="rect">
            <a:avLst/>
          </a:prstGeom>
          <a:noFill/>
        </p:spPr>
        <p:txBody>
          <a:bodyPr wrap="square" rtlCol="0">
            <a:spAutoFit/>
          </a:bodyPr>
          <a:lstStyle/>
          <a:p>
            <a:r>
              <a:rPr lang="en-US" b="1" u="sng" dirty="0" smtClean="0"/>
              <a:t>Exercise </a:t>
            </a:r>
            <a:r>
              <a:rPr lang="en-US" b="1" u="sng" dirty="0"/>
              <a:t>1 - Descriptive Statistics For pandas </a:t>
            </a:r>
            <a:r>
              <a:rPr lang="en-US" b="1" u="sng" dirty="0" err="1"/>
              <a:t>Dataframe</a:t>
            </a:r>
            <a:r>
              <a:rPr lang="en-US" b="1" u="sng" dirty="0"/>
              <a:t> "Advertising Data"</a:t>
            </a:r>
            <a:endParaRPr lang="es-ES" dirty="0"/>
          </a:p>
          <a:p>
            <a:pPr marL="285750" lvl="0" indent="-285750">
              <a:buFont typeface="Arial" panose="020B0604020202020204" pitchFamily="34" charset="0"/>
              <a:buChar char="•"/>
            </a:pPr>
            <a:r>
              <a:rPr lang="en-US" sz="1600" dirty="0" smtClean="0"/>
              <a:t>Considering </a:t>
            </a:r>
            <a:r>
              <a:rPr lang="en-US" sz="1600" dirty="0"/>
              <a:t>the Descriptive Statistics in Demo 2 develop the Descriptive Statistics for the variables “TV”, “radio” and “newspaper”. </a:t>
            </a:r>
            <a:endParaRPr lang="es-ES" sz="1600" dirty="0"/>
          </a:p>
          <a:p>
            <a:pPr lvl="2"/>
            <a:r>
              <a:rPr lang="en-US" sz="1600" dirty="0" smtClean="0"/>
              <a:t>- Dataset</a:t>
            </a:r>
            <a:r>
              <a:rPr lang="en-US" sz="1600" dirty="0"/>
              <a:t>: "Advertising" (available at </a:t>
            </a:r>
            <a:r>
              <a:rPr lang="en-US" sz="1600" u="sng" dirty="0">
                <a:hlinkClick r:id="rId4"/>
              </a:rPr>
              <a:t>http://www-bcf.usc.edu/~gareth/ISL/Advertising.csv</a:t>
            </a:r>
            <a:r>
              <a:rPr lang="en-US" sz="1600" dirty="0"/>
              <a:t>). </a:t>
            </a:r>
            <a:endParaRPr lang="es-ES" sz="1600" dirty="0"/>
          </a:p>
          <a:p>
            <a:pPr lvl="2"/>
            <a:r>
              <a:rPr lang="en-US" sz="1600" dirty="0" smtClean="0"/>
              <a:t>- Interpret </a:t>
            </a:r>
            <a:r>
              <a:rPr lang="en-US" sz="1600" dirty="0"/>
              <a:t>and discuss the Results. </a:t>
            </a:r>
            <a:endParaRPr lang="es-ES" sz="1600" dirty="0"/>
          </a:p>
          <a:p>
            <a:pPr lvl="2"/>
            <a:r>
              <a:rPr lang="en-US" sz="1600" dirty="0" smtClean="0"/>
              <a:t>- Commit </a:t>
            </a:r>
            <a:r>
              <a:rPr lang="en-US" sz="1600" dirty="0"/>
              <a:t>scripts in your GitHub account. You should export your solution code (.</a:t>
            </a:r>
            <a:r>
              <a:rPr lang="en-US" sz="1600" dirty="0" err="1"/>
              <a:t>ipynb</a:t>
            </a:r>
            <a:r>
              <a:rPr lang="en-US" sz="1600" dirty="0"/>
              <a:t> notebook) and push it to your repository “</a:t>
            </a:r>
            <a:r>
              <a:rPr lang="en-US" sz="1600" dirty="0" err="1"/>
              <a:t>DataScienceFoundations</a:t>
            </a:r>
            <a:r>
              <a:rPr lang="en-US" sz="1600" dirty="0"/>
              <a:t>”.</a:t>
            </a:r>
            <a:endParaRPr lang="es-ES" sz="1600" dirty="0"/>
          </a:p>
          <a:p>
            <a:pPr marL="285750" lvl="0" indent="-285750">
              <a:buFont typeface="Arial" panose="020B0604020202020204" pitchFamily="34" charset="0"/>
              <a:buChar char="•"/>
            </a:pPr>
            <a:r>
              <a:rPr lang="en-US" sz="1600" dirty="0"/>
              <a:t>The following are the tasks that should complete and synchronize with your repository “</a:t>
            </a:r>
            <a:r>
              <a:rPr lang="en-US" sz="1600" dirty="0" err="1"/>
              <a:t>DataScienceFoundations</a:t>
            </a:r>
            <a:r>
              <a:rPr lang="en-US" sz="1600" dirty="0"/>
              <a:t>” until October 25. Please notice that none of these tasks is graded, however it’s important that you correctly understand and complete them in order to be sure that you won’t have problems with further assignments.</a:t>
            </a:r>
            <a:endParaRPr lang="es-ES" sz="1600" dirty="0"/>
          </a:p>
          <a:p>
            <a:pPr lvl="0"/>
            <a:endParaRPr lang="es-ES" sz="1600" dirty="0"/>
          </a:p>
          <a:p>
            <a:r>
              <a:rPr lang="en-US" sz="1600" b="1" u="sng" dirty="0"/>
              <a:t>Guidelines:</a:t>
            </a:r>
            <a:endParaRPr lang="es-ES" sz="1600" dirty="0"/>
          </a:p>
          <a:p>
            <a:pPr marL="285750" lvl="0" indent="-285750">
              <a:buFont typeface="Arial" panose="020B0604020202020204" pitchFamily="34" charset="0"/>
              <a:buChar char="•"/>
            </a:pPr>
            <a:r>
              <a:rPr lang="en-US" sz="1600" dirty="0" smtClean="0"/>
              <a:t>Clone </a:t>
            </a:r>
            <a:r>
              <a:rPr lang="en-US" sz="1600" dirty="0"/>
              <a:t>the </a:t>
            </a:r>
            <a:r>
              <a:rPr lang="en-US" sz="1600" dirty="0" err="1"/>
              <a:t>Git</a:t>
            </a:r>
            <a:r>
              <a:rPr lang="en-US" sz="1600" dirty="0"/>
              <a:t> repository to get an initial code: </a:t>
            </a:r>
            <a:endParaRPr lang="es-ES" sz="1600" dirty="0"/>
          </a:p>
          <a:p>
            <a:pPr algn="ctr"/>
            <a:r>
              <a:rPr lang="en-US" sz="1600" u="sng" dirty="0">
                <a:hlinkClick r:id="rId5"/>
              </a:rPr>
              <a:t>https://github.com/FGutierresBTS/BTS_MasterInBigData.git</a:t>
            </a:r>
            <a:endParaRPr lang="es-ES" sz="1600" dirty="0"/>
          </a:p>
          <a:p>
            <a:pPr marL="285750" lvl="0" indent="-285750">
              <a:buFont typeface="Arial" panose="020B0604020202020204" pitchFamily="34" charset="0"/>
              <a:buChar char="•"/>
            </a:pPr>
            <a:r>
              <a:rPr lang="en-US" sz="1600" dirty="0"/>
              <a:t>Once you downloaded the repository to your local file system, go to the folder “</a:t>
            </a:r>
            <a:r>
              <a:rPr lang="en-US" sz="1600" dirty="0" err="1"/>
              <a:t>BTS_MasterInBigData</a:t>
            </a:r>
            <a:r>
              <a:rPr lang="en-US" sz="1600" dirty="0"/>
              <a:t>/Session_6_DSF”. </a:t>
            </a:r>
            <a:endParaRPr lang="es-ES" sz="1600" dirty="0"/>
          </a:p>
          <a:p>
            <a:pPr marL="285750" lvl="0" indent="-285750">
              <a:buFont typeface="Arial" panose="020B0604020202020204" pitchFamily="34" charset="0"/>
              <a:buChar char="•"/>
            </a:pPr>
            <a:r>
              <a:rPr lang="en-US" sz="1600" dirty="0" smtClean="0"/>
              <a:t>Copy </a:t>
            </a:r>
            <a:r>
              <a:rPr lang="en-US" sz="1600" dirty="0"/>
              <a:t>the folder “Session_6_DSF” into your local folder “</a:t>
            </a:r>
            <a:r>
              <a:rPr lang="en-US" sz="1600" dirty="0" err="1"/>
              <a:t>DataScienceFoundations</a:t>
            </a:r>
            <a:r>
              <a:rPr lang="en-US" sz="1600" dirty="0"/>
              <a:t>”. </a:t>
            </a:r>
            <a:endParaRPr lang="es-ES" sz="1600" dirty="0"/>
          </a:p>
          <a:p>
            <a:pPr marL="285750" lvl="0" indent="-285750">
              <a:buFont typeface="Arial" panose="020B0604020202020204" pitchFamily="34" charset="0"/>
              <a:buChar char="•"/>
            </a:pPr>
            <a:r>
              <a:rPr lang="en-US" sz="1600" dirty="0" smtClean="0"/>
              <a:t>In </a:t>
            </a:r>
            <a:r>
              <a:rPr lang="en-US" sz="1600" dirty="0"/>
              <a:t>the folder “Session_6_DSF” you will see the files called: </a:t>
            </a:r>
            <a:endParaRPr lang="es-ES" sz="1600" dirty="0"/>
          </a:p>
          <a:p>
            <a:pPr lvl="0"/>
            <a:r>
              <a:rPr lang="en-US" sz="1600" i="1" dirty="0" smtClean="0"/>
              <a:t>	- BTS_DataScienceFoundation_Session6_DescriptiveStatistics_Exercise1.ipynb</a:t>
            </a:r>
            <a:endParaRPr lang="es-ES" sz="1600" dirty="0"/>
          </a:p>
          <a:p>
            <a:pPr marL="285750" lvl="0" indent="-285750">
              <a:buFont typeface="Arial" panose="020B0604020202020204" pitchFamily="34" charset="0"/>
              <a:buChar char="•"/>
            </a:pPr>
            <a:r>
              <a:rPr lang="en-US" sz="1600" dirty="0"/>
              <a:t>Import these files into </a:t>
            </a:r>
            <a:r>
              <a:rPr lang="en-US" sz="1600" dirty="0" err="1"/>
              <a:t>Jupyter</a:t>
            </a:r>
            <a:r>
              <a:rPr lang="en-US" sz="1600" dirty="0"/>
              <a:t> Notebook using the “Upload” button. </a:t>
            </a:r>
            <a:endParaRPr lang="es-ES" sz="1600" dirty="0"/>
          </a:p>
          <a:p>
            <a:pPr marL="285750" lvl="0" indent="-285750">
              <a:buFont typeface="Arial" panose="020B0604020202020204" pitchFamily="34" charset="0"/>
              <a:buChar char="•"/>
            </a:pPr>
            <a:r>
              <a:rPr lang="en-US" sz="1600" dirty="0" smtClean="0"/>
              <a:t>Open </a:t>
            </a:r>
            <a:r>
              <a:rPr lang="en-US" sz="1600" dirty="0"/>
              <a:t>the imported script and put your code inside the notebook. </a:t>
            </a:r>
            <a:endParaRPr lang="es-ES" sz="1600" dirty="0"/>
          </a:p>
          <a:p>
            <a:pPr marL="285750" lvl="0" indent="-285750">
              <a:buFont typeface="Arial" panose="020B0604020202020204" pitchFamily="34" charset="0"/>
              <a:buChar char="•"/>
            </a:pPr>
            <a:r>
              <a:rPr lang="en-US" sz="1600" dirty="0" smtClean="0"/>
              <a:t>Export </a:t>
            </a:r>
            <a:r>
              <a:rPr lang="en-US" sz="1600" dirty="0"/>
              <a:t>your Exercise1 *.</a:t>
            </a:r>
            <a:r>
              <a:rPr lang="en-US" sz="1600" dirty="0" err="1"/>
              <a:t>ipynb</a:t>
            </a:r>
            <a:r>
              <a:rPr lang="en-US" sz="1600" dirty="0"/>
              <a:t> notebook and push it to your repository “</a:t>
            </a:r>
            <a:r>
              <a:rPr lang="en-US" sz="1600" dirty="0" err="1"/>
              <a:t>DataScienceFoundations</a:t>
            </a:r>
            <a:r>
              <a:rPr lang="en-US" sz="1600" dirty="0"/>
              <a:t>”.</a:t>
            </a:r>
            <a:endParaRPr lang="es-ES" sz="1600" dirty="0"/>
          </a:p>
          <a:p>
            <a:pPr marL="285750" lvl="0" indent="-285750">
              <a:buFont typeface="Arial" panose="020B0604020202020204" pitchFamily="34" charset="0"/>
              <a:buChar char="•"/>
            </a:pPr>
            <a:endParaRPr lang="es-ES" sz="1600" dirty="0"/>
          </a:p>
        </p:txBody>
      </p:sp>
    </p:spTree>
    <p:extLst>
      <p:ext uri="{BB962C8B-B14F-4D97-AF65-F5344CB8AC3E}">
        <p14:creationId xmlns:p14="http://schemas.microsoft.com/office/powerpoint/2010/main" val="9788536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Exercise 2</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71021" y="1236715"/>
            <a:ext cx="9834979" cy="5478423"/>
          </a:xfrm>
          <a:prstGeom prst="rect">
            <a:avLst/>
          </a:prstGeom>
          <a:noFill/>
        </p:spPr>
        <p:txBody>
          <a:bodyPr wrap="square" rtlCol="0">
            <a:spAutoFit/>
          </a:bodyPr>
          <a:lstStyle/>
          <a:p>
            <a:r>
              <a:rPr lang="en-US" b="1" u="sng" dirty="0" smtClean="0"/>
              <a:t>Exercise </a:t>
            </a:r>
            <a:r>
              <a:rPr lang="en-US" b="1" u="sng" dirty="0"/>
              <a:t>1 - </a:t>
            </a:r>
            <a:r>
              <a:rPr lang="pt-PT" b="1" u="sng" dirty="0" smtClean="0"/>
              <a:t>Descriptive </a:t>
            </a:r>
            <a:r>
              <a:rPr lang="pt-PT" b="1" u="sng" dirty="0"/>
              <a:t>Statistics For pandas Dataframe "Indicadores de fecundidad"</a:t>
            </a:r>
            <a:endParaRPr lang="es-ES" dirty="0"/>
          </a:p>
          <a:p>
            <a:pPr marL="285750" lvl="0" indent="-285750">
              <a:buFont typeface="Arial" panose="020B0604020202020204" pitchFamily="34" charset="0"/>
              <a:buChar char="•"/>
            </a:pPr>
            <a:r>
              <a:rPr lang="en-US" sz="1500" dirty="0" smtClean="0"/>
              <a:t>Considering </a:t>
            </a:r>
            <a:r>
              <a:rPr lang="en-US" sz="1500" dirty="0"/>
              <a:t>the Descriptive Statistics in Demo 2 develop the Descriptive Statistics for the variable “Taxa </a:t>
            </a:r>
            <a:r>
              <a:rPr lang="en-US" sz="1500" dirty="0" err="1"/>
              <a:t>bruta</a:t>
            </a:r>
            <a:r>
              <a:rPr lang="en-US" sz="1500" dirty="0"/>
              <a:t> de </a:t>
            </a:r>
            <a:r>
              <a:rPr lang="en-US" sz="1500" dirty="0" err="1"/>
              <a:t>natalidade</a:t>
            </a:r>
            <a:r>
              <a:rPr lang="en-US" sz="1500" dirty="0"/>
              <a:t>”. </a:t>
            </a:r>
            <a:endParaRPr lang="es-ES" sz="1500" dirty="0"/>
          </a:p>
          <a:p>
            <a:pPr lvl="2"/>
            <a:r>
              <a:rPr lang="en-US" sz="1500" dirty="0" smtClean="0"/>
              <a:t>- Dataset</a:t>
            </a:r>
            <a:r>
              <a:rPr lang="en-US" sz="1500" dirty="0"/>
              <a:t>: "</a:t>
            </a:r>
            <a:r>
              <a:rPr lang="en-US" sz="1500" dirty="0" err="1"/>
              <a:t>Indicadores</a:t>
            </a:r>
            <a:r>
              <a:rPr lang="en-US" sz="1500" dirty="0"/>
              <a:t> de </a:t>
            </a:r>
            <a:r>
              <a:rPr lang="en-US" sz="1500" dirty="0" err="1"/>
              <a:t>fecundidad</a:t>
            </a:r>
            <a:r>
              <a:rPr lang="en-US" sz="1500" dirty="0"/>
              <a:t>" (available at </a:t>
            </a:r>
            <a:r>
              <a:rPr lang="en-US" sz="1500" u="sng" dirty="0">
                <a:hlinkClick r:id="rId4"/>
              </a:rPr>
              <a:t>https://www.europeandataportal.eu/data/en/dataset/http---datos-gob-es-catalogo-a12002994-indicadores-de-fecundidad</a:t>
            </a:r>
            <a:r>
              <a:rPr lang="en-US" sz="1500" dirty="0"/>
              <a:t>). </a:t>
            </a:r>
            <a:endParaRPr lang="es-ES" sz="1500" dirty="0"/>
          </a:p>
          <a:p>
            <a:pPr lvl="2"/>
            <a:r>
              <a:rPr lang="en-US" sz="1500" dirty="0" smtClean="0"/>
              <a:t>- Interpret </a:t>
            </a:r>
            <a:r>
              <a:rPr lang="en-US" sz="1500" dirty="0"/>
              <a:t>and discuss the Results. </a:t>
            </a:r>
            <a:endParaRPr lang="es-ES" sz="1500" dirty="0"/>
          </a:p>
          <a:p>
            <a:pPr lvl="2"/>
            <a:r>
              <a:rPr lang="en-US" sz="1500" dirty="0" smtClean="0"/>
              <a:t>- Commit </a:t>
            </a:r>
            <a:r>
              <a:rPr lang="en-US" sz="1500" dirty="0"/>
              <a:t>scripts in your GitHub account. You should export your solution code (.</a:t>
            </a:r>
            <a:r>
              <a:rPr lang="en-US" sz="1500" dirty="0" err="1"/>
              <a:t>ipynb</a:t>
            </a:r>
            <a:r>
              <a:rPr lang="en-US" sz="1500" dirty="0"/>
              <a:t> notebook) and push it to your repository “</a:t>
            </a:r>
            <a:r>
              <a:rPr lang="en-US" sz="1500" dirty="0" err="1"/>
              <a:t>DataScienceFoundations</a:t>
            </a:r>
            <a:r>
              <a:rPr lang="en-US" sz="1500" dirty="0"/>
              <a:t>”.</a:t>
            </a:r>
            <a:endParaRPr lang="es-ES" sz="1500" dirty="0"/>
          </a:p>
          <a:p>
            <a:pPr marL="285750" lvl="0" indent="-285750">
              <a:buFont typeface="Arial" panose="020B0604020202020204" pitchFamily="34" charset="0"/>
              <a:buChar char="•"/>
            </a:pPr>
            <a:r>
              <a:rPr lang="en-US" sz="1500" dirty="0"/>
              <a:t>The following are the tasks that should complete and synchronize with your repository “</a:t>
            </a:r>
            <a:r>
              <a:rPr lang="en-US" sz="1500" dirty="0" err="1"/>
              <a:t>DataScienceFoundations</a:t>
            </a:r>
            <a:r>
              <a:rPr lang="en-US" sz="1500" dirty="0"/>
              <a:t>” until October 25. Please notice that none of these tasks is graded, however it’s important that you correctly understand and complete them in order to be sure that you won’t have problems with further assignments.</a:t>
            </a:r>
            <a:endParaRPr lang="es-ES" sz="1500" dirty="0"/>
          </a:p>
          <a:p>
            <a:pPr lvl="0"/>
            <a:endParaRPr lang="es-ES" sz="1600" dirty="0"/>
          </a:p>
          <a:p>
            <a:r>
              <a:rPr lang="en-US" sz="1600" b="1" u="sng" dirty="0"/>
              <a:t>Guidelines:</a:t>
            </a:r>
            <a:endParaRPr lang="es-ES" sz="1600" dirty="0"/>
          </a:p>
          <a:p>
            <a:pPr marL="285750" lvl="0" indent="-285750">
              <a:buFont typeface="Arial" panose="020B0604020202020204" pitchFamily="34" charset="0"/>
              <a:buChar char="•"/>
            </a:pPr>
            <a:r>
              <a:rPr lang="en-US" sz="1500" dirty="0" smtClean="0"/>
              <a:t>Clone </a:t>
            </a:r>
            <a:r>
              <a:rPr lang="en-US" sz="1500" dirty="0"/>
              <a:t>the </a:t>
            </a:r>
            <a:r>
              <a:rPr lang="en-US" sz="1500" dirty="0" err="1"/>
              <a:t>Git</a:t>
            </a:r>
            <a:r>
              <a:rPr lang="en-US" sz="1500" dirty="0"/>
              <a:t> repository to get an initial code: </a:t>
            </a:r>
            <a:endParaRPr lang="es-ES" sz="1500" dirty="0"/>
          </a:p>
          <a:p>
            <a:pPr algn="ctr"/>
            <a:r>
              <a:rPr lang="en-US" sz="1500" u="sng" dirty="0">
                <a:hlinkClick r:id="rId5"/>
              </a:rPr>
              <a:t>https://github.com/FGutierresBTS/BTS_MasterInBigData.git</a:t>
            </a:r>
            <a:endParaRPr lang="es-ES" sz="1500" dirty="0"/>
          </a:p>
          <a:p>
            <a:pPr marL="285750" lvl="0" indent="-285750">
              <a:buFont typeface="Arial" panose="020B0604020202020204" pitchFamily="34" charset="0"/>
              <a:buChar char="•"/>
            </a:pPr>
            <a:r>
              <a:rPr lang="en-US" sz="1500" dirty="0"/>
              <a:t>Once you downloaded the repository to your local file system, go to the folder “</a:t>
            </a:r>
            <a:r>
              <a:rPr lang="en-US" sz="1500" dirty="0" err="1"/>
              <a:t>BTS_MasterInBigData</a:t>
            </a:r>
            <a:r>
              <a:rPr lang="en-US" sz="1500" dirty="0"/>
              <a:t>/Session_6_DSF”. </a:t>
            </a:r>
            <a:endParaRPr lang="es-ES" sz="1500" dirty="0"/>
          </a:p>
          <a:p>
            <a:pPr marL="285750" lvl="0" indent="-285750">
              <a:buFont typeface="Arial" panose="020B0604020202020204" pitchFamily="34" charset="0"/>
              <a:buChar char="•"/>
            </a:pPr>
            <a:r>
              <a:rPr lang="en-US" sz="1500" dirty="0" smtClean="0"/>
              <a:t>Copy </a:t>
            </a:r>
            <a:r>
              <a:rPr lang="en-US" sz="1500" dirty="0"/>
              <a:t>the folder “Session_6_DSF” into your local folder “</a:t>
            </a:r>
            <a:r>
              <a:rPr lang="en-US" sz="1500" dirty="0" err="1"/>
              <a:t>DataScienceFoundations</a:t>
            </a:r>
            <a:r>
              <a:rPr lang="en-US" sz="1500" dirty="0"/>
              <a:t>”. </a:t>
            </a:r>
            <a:endParaRPr lang="es-ES" sz="1500" dirty="0"/>
          </a:p>
          <a:p>
            <a:pPr marL="285750" lvl="0" indent="-285750">
              <a:buFont typeface="Arial" panose="020B0604020202020204" pitchFamily="34" charset="0"/>
              <a:buChar char="•"/>
            </a:pPr>
            <a:r>
              <a:rPr lang="en-US" sz="1500" dirty="0" smtClean="0"/>
              <a:t>In </a:t>
            </a:r>
            <a:r>
              <a:rPr lang="en-US" sz="1500" dirty="0"/>
              <a:t>the folder “Session_6_DSF” you will see the files called: </a:t>
            </a:r>
            <a:endParaRPr lang="es-ES" sz="1500" dirty="0"/>
          </a:p>
          <a:p>
            <a:pPr lvl="0"/>
            <a:r>
              <a:rPr lang="en-US" sz="1500" i="1" dirty="0" smtClean="0"/>
              <a:t>	- BTS_DataScienceFoundation_Session6_DescriptiveStatistics_Exercise2.ipynb</a:t>
            </a:r>
            <a:endParaRPr lang="es-ES" sz="1500" dirty="0"/>
          </a:p>
          <a:p>
            <a:pPr lvl="0"/>
            <a:r>
              <a:rPr lang="es-ES" sz="1500" i="1" dirty="0"/>
              <a:t>	</a:t>
            </a:r>
            <a:r>
              <a:rPr lang="es-ES" sz="1500" i="1" dirty="0" smtClean="0"/>
              <a:t>- </a:t>
            </a:r>
            <a:r>
              <a:rPr lang="en-US" sz="1500" i="1" dirty="0" smtClean="0"/>
              <a:t>"2_hdat724.csv</a:t>
            </a:r>
            <a:r>
              <a:rPr lang="en-US" sz="1500" i="1" dirty="0"/>
              <a:t>"</a:t>
            </a:r>
            <a:r>
              <a:rPr lang="en-US" sz="1500" dirty="0"/>
              <a:t>.</a:t>
            </a:r>
            <a:endParaRPr lang="es-ES" sz="1500" dirty="0"/>
          </a:p>
          <a:p>
            <a:pPr marL="285750" lvl="0" indent="-285750">
              <a:buFont typeface="Arial" panose="020B0604020202020204" pitchFamily="34" charset="0"/>
              <a:buChar char="•"/>
            </a:pPr>
            <a:r>
              <a:rPr lang="en-US" sz="1500" dirty="0"/>
              <a:t>Import these files into </a:t>
            </a:r>
            <a:r>
              <a:rPr lang="en-US" sz="1500" dirty="0" err="1"/>
              <a:t>Jupyter</a:t>
            </a:r>
            <a:r>
              <a:rPr lang="en-US" sz="1500" dirty="0"/>
              <a:t> Notebook using the “Upload” button. </a:t>
            </a:r>
            <a:endParaRPr lang="es-ES" sz="1500" dirty="0"/>
          </a:p>
          <a:p>
            <a:pPr marL="285750" lvl="0" indent="-285750">
              <a:buFont typeface="Arial" panose="020B0604020202020204" pitchFamily="34" charset="0"/>
              <a:buChar char="•"/>
            </a:pPr>
            <a:r>
              <a:rPr lang="en-US" sz="1500" dirty="0" smtClean="0"/>
              <a:t>Open </a:t>
            </a:r>
            <a:r>
              <a:rPr lang="en-US" sz="1500" dirty="0"/>
              <a:t>the imported script and put your code inside the notebook. </a:t>
            </a:r>
            <a:endParaRPr lang="es-ES" sz="1500" dirty="0"/>
          </a:p>
          <a:p>
            <a:pPr marL="285750" lvl="0" indent="-285750">
              <a:buFont typeface="Arial" panose="020B0604020202020204" pitchFamily="34" charset="0"/>
              <a:buChar char="•"/>
            </a:pPr>
            <a:r>
              <a:rPr lang="en-US" sz="1500" dirty="0" smtClean="0"/>
              <a:t>Export </a:t>
            </a:r>
            <a:r>
              <a:rPr lang="en-US" sz="1500" dirty="0"/>
              <a:t>your Exercise2 *.</a:t>
            </a:r>
            <a:r>
              <a:rPr lang="en-US" sz="1500" dirty="0" err="1"/>
              <a:t>ipynb</a:t>
            </a:r>
            <a:r>
              <a:rPr lang="en-US" sz="1500" dirty="0"/>
              <a:t> notebook and push it to your repository “</a:t>
            </a:r>
            <a:r>
              <a:rPr lang="en-US" sz="1500" dirty="0" err="1"/>
              <a:t>DataScienceFoundations</a:t>
            </a:r>
            <a:r>
              <a:rPr lang="en-US" sz="1500" dirty="0" smtClean="0"/>
              <a:t>”.</a:t>
            </a:r>
            <a:endParaRPr lang="es-ES" sz="1500" dirty="0"/>
          </a:p>
        </p:txBody>
      </p:sp>
    </p:spTree>
    <p:extLst>
      <p:ext uri="{BB962C8B-B14F-4D97-AF65-F5344CB8AC3E}">
        <p14:creationId xmlns:p14="http://schemas.microsoft.com/office/powerpoint/2010/main" val="20518629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124636" y="3129995"/>
            <a:ext cx="4485523" cy="1077218"/>
          </a:xfrm>
          <a:prstGeom prst="rect">
            <a:avLst/>
          </a:prstGeom>
          <a:noFill/>
        </p:spPr>
        <p:txBody>
          <a:bodyPr wrap="none" rtlCol="0">
            <a:spAutoFit/>
          </a:bodyPr>
          <a:lstStyle/>
          <a:p>
            <a:r>
              <a:rPr lang="en-GB" sz="3200" b="1" dirty="0" smtClean="0">
                <a:latin typeface="Arial" panose="020B0604020202020204" pitchFamily="34" charset="0"/>
                <a:cs typeface="Arial" panose="020B0604020202020204" pitchFamily="34" charset="0"/>
              </a:rPr>
              <a:t>Individual </a:t>
            </a:r>
            <a:r>
              <a:rPr lang="en-GB" sz="3200" b="1" dirty="0">
                <a:latin typeface="Arial" panose="020B0604020202020204" pitchFamily="34" charset="0"/>
                <a:cs typeface="Arial" panose="020B0604020202020204" pitchFamily="34" charset="0"/>
              </a:rPr>
              <a:t>assignment</a:t>
            </a:r>
          </a:p>
          <a:p>
            <a:endParaRPr lang="en-US" sz="3200" b="1" dirty="0">
              <a:latin typeface="Arial" charset="0"/>
              <a:ea typeface="Arial" charset="0"/>
              <a:cs typeface="Arial" charset="0"/>
            </a:endParaRPr>
          </a:p>
        </p:txBody>
      </p:sp>
      <p:pic>
        <p:nvPicPr>
          <p:cNvPr id="5" name="Picture 2" descr="C:\Users\jordi.selles\Desktop\logo_EURECAT_Alta.jpg">
            <a:extLst>
              <a:ext uri="{FF2B5EF4-FFF2-40B4-BE49-F238E27FC236}">
                <a16:creationId xmlns:a16="http://schemas.microsoft.com/office/drawing/2014/main" xmlns="" id="{B065348B-7824-4104-86E5-1E5ABDE1B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9837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402855"/>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a:solidFill>
                  <a:schemeClr val="tx1"/>
                </a:solidFill>
                <a:latin typeface="Arial" panose="020B0604020202020204" pitchFamily="34" charset="0"/>
                <a:cs typeface="Arial" panose="020B0604020202020204" pitchFamily="34" charset="0"/>
              </a:rPr>
              <a:t>Individual </a:t>
            </a:r>
            <a:r>
              <a:rPr lang="en-GB" sz="3200" b="1" dirty="0" smtClean="0">
                <a:solidFill>
                  <a:schemeClr val="tx1"/>
                </a:solidFill>
                <a:latin typeface="Arial" panose="020B0604020202020204" pitchFamily="34" charset="0"/>
                <a:cs typeface="Arial" panose="020B0604020202020204" pitchFamily="34" charset="0"/>
              </a:rPr>
              <a:t>assignment</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71021" y="1236715"/>
            <a:ext cx="9834979" cy="5324535"/>
          </a:xfrm>
          <a:prstGeom prst="rect">
            <a:avLst/>
          </a:prstGeom>
          <a:noFill/>
        </p:spPr>
        <p:txBody>
          <a:bodyPr wrap="square" rtlCol="0">
            <a:spAutoFit/>
          </a:bodyPr>
          <a:lstStyle/>
          <a:p>
            <a:pPr algn="ctr"/>
            <a:endParaRPr lang="en-US" sz="2000" dirty="0" smtClean="0"/>
          </a:p>
          <a:p>
            <a:pPr marL="285750" lvl="0" indent="-285750">
              <a:buFont typeface="Arial" panose="020B0604020202020204" pitchFamily="34" charset="0"/>
              <a:buChar char="•"/>
            </a:pPr>
            <a:r>
              <a:rPr lang="en-US" sz="1600" dirty="0" smtClean="0"/>
              <a:t>Considering </a:t>
            </a:r>
            <a:r>
              <a:rPr lang="en-US" sz="1600" dirty="0"/>
              <a:t>the Descriptive Statistics presented in Demo 2 develop a descriptive statistics for the data set “Titanic”. </a:t>
            </a:r>
            <a:endParaRPr lang="es-ES" sz="1600" dirty="0"/>
          </a:p>
          <a:p>
            <a:pPr marL="285750" lvl="0" indent="-285750">
              <a:buFont typeface="Arial" panose="020B0604020202020204" pitchFamily="34" charset="0"/>
              <a:buChar char="•"/>
            </a:pPr>
            <a:r>
              <a:rPr lang="en-US" sz="1600" dirty="0" smtClean="0"/>
              <a:t>Commit </a:t>
            </a:r>
            <a:r>
              <a:rPr lang="en-US" sz="1600" dirty="0"/>
              <a:t>scripts in your GitHub account. You should export your </a:t>
            </a:r>
            <a:r>
              <a:rPr lang="en-US" sz="1600" dirty="0" err="1"/>
              <a:t>your</a:t>
            </a:r>
            <a:r>
              <a:rPr lang="en-US" sz="1600" dirty="0"/>
              <a:t> solution code (.</a:t>
            </a:r>
            <a:r>
              <a:rPr lang="en-US" sz="1600" dirty="0" err="1"/>
              <a:t>ipynb</a:t>
            </a:r>
            <a:r>
              <a:rPr lang="en-US" sz="1600" dirty="0"/>
              <a:t> notebook) and push it to your repository “</a:t>
            </a:r>
            <a:r>
              <a:rPr lang="en-US" sz="1600" dirty="0" err="1"/>
              <a:t>DataScienceFoundations</a:t>
            </a:r>
            <a:r>
              <a:rPr lang="en-US" sz="1600" dirty="0" smtClean="0"/>
              <a:t>”.</a:t>
            </a:r>
            <a:endParaRPr lang="es-ES" sz="1600" dirty="0"/>
          </a:p>
          <a:p>
            <a:pPr marL="285750" lvl="0" indent="-285750">
              <a:buFont typeface="Arial" panose="020B0604020202020204" pitchFamily="34" charset="0"/>
              <a:buChar char="•"/>
            </a:pPr>
            <a:r>
              <a:rPr lang="en-US" sz="1600" dirty="0" smtClean="0"/>
              <a:t>The </a:t>
            </a:r>
            <a:r>
              <a:rPr lang="en-US" sz="1600" dirty="0"/>
              <a:t>following are the tasks that should complete and synchronize with your repository “</a:t>
            </a:r>
            <a:r>
              <a:rPr lang="en-US" sz="1600" dirty="0" err="1"/>
              <a:t>DataScienceFoundations</a:t>
            </a:r>
            <a:r>
              <a:rPr lang="en-US" sz="1600" dirty="0"/>
              <a:t>” until October 25. </a:t>
            </a:r>
            <a:endParaRPr lang="es-ES" sz="1600" dirty="0"/>
          </a:p>
          <a:p>
            <a:pPr marL="285750" lvl="0" indent="-285750">
              <a:buFont typeface="Arial" panose="020B0604020202020204" pitchFamily="34" charset="0"/>
              <a:buChar char="•"/>
            </a:pPr>
            <a:endParaRPr lang="es-ES" sz="1600" dirty="0"/>
          </a:p>
          <a:p>
            <a:r>
              <a:rPr lang="en-US" sz="1600" dirty="0"/>
              <a:t> </a:t>
            </a:r>
            <a:endParaRPr lang="es-ES" sz="1600" dirty="0"/>
          </a:p>
          <a:p>
            <a:r>
              <a:rPr lang="en-US" sz="1600" b="1" u="sng" dirty="0"/>
              <a:t>Guidelines:</a:t>
            </a:r>
            <a:endParaRPr lang="es-ES" sz="1600" dirty="0"/>
          </a:p>
          <a:p>
            <a:pPr marL="285750" lvl="0" indent="-285750">
              <a:buFont typeface="Arial" panose="020B0604020202020204" pitchFamily="34" charset="0"/>
              <a:buChar char="•"/>
            </a:pPr>
            <a:r>
              <a:rPr lang="en-US" sz="1600" dirty="0" smtClean="0"/>
              <a:t>Clone </a:t>
            </a:r>
            <a:r>
              <a:rPr lang="en-US" sz="1600" dirty="0"/>
              <a:t>the </a:t>
            </a:r>
            <a:r>
              <a:rPr lang="en-US" sz="1600" dirty="0" err="1"/>
              <a:t>Git</a:t>
            </a:r>
            <a:r>
              <a:rPr lang="en-US" sz="1600" dirty="0"/>
              <a:t> repository to get an initial code: </a:t>
            </a:r>
            <a:endParaRPr lang="es-ES" sz="1600" dirty="0"/>
          </a:p>
          <a:p>
            <a:pPr algn="ctr"/>
            <a:r>
              <a:rPr lang="en-US" sz="1600" u="sng" dirty="0">
                <a:hlinkClick r:id="rId4"/>
              </a:rPr>
              <a:t>https://github.com/FGutierresBTS/BTS_MasterInBigData.git</a:t>
            </a:r>
            <a:endParaRPr lang="es-ES" sz="1600" dirty="0"/>
          </a:p>
          <a:p>
            <a:pPr marL="285750" lvl="0" indent="-285750">
              <a:buFont typeface="Arial" panose="020B0604020202020204" pitchFamily="34" charset="0"/>
              <a:buChar char="•"/>
            </a:pPr>
            <a:r>
              <a:rPr lang="en-US" sz="1600" dirty="0"/>
              <a:t>Once you downloaded the repository to your local file system, go to the folder “</a:t>
            </a:r>
            <a:r>
              <a:rPr lang="en-US" sz="1600" dirty="0" err="1"/>
              <a:t>BTS_MasterInBigData</a:t>
            </a:r>
            <a:r>
              <a:rPr lang="en-US" sz="1600" dirty="0"/>
              <a:t>/ Session_6_DSF”. </a:t>
            </a:r>
            <a:endParaRPr lang="es-ES" sz="1600" dirty="0"/>
          </a:p>
          <a:p>
            <a:pPr marL="285750" lvl="0" indent="-285750">
              <a:buFont typeface="Arial" panose="020B0604020202020204" pitchFamily="34" charset="0"/>
              <a:buChar char="•"/>
            </a:pPr>
            <a:r>
              <a:rPr lang="en-US" sz="1600" dirty="0" smtClean="0"/>
              <a:t>Copy </a:t>
            </a:r>
            <a:r>
              <a:rPr lang="en-US" sz="1600" dirty="0"/>
              <a:t>the folder “Session_6_DSF” into your local folder “</a:t>
            </a:r>
            <a:r>
              <a:rPr lang="en-US" sz="1600" dirty="0" err="1"/>
              <a:t>DataScienceFoundations</a:t>
            </a:r>
            <a:r>
              <a:rPr lang="en-US" sz="1600" dirty="0"/>
              <a:t>”. </a:t>
            </a:r>
            <a:endParaRPr lang="es-ES" sz="1600" dirty="0"/>
          </a:p>
          <a:p>
            <a:pPr marL="285750" lvl="0" indent="-285750">
              <a:buFont typeface="Arial" panose="020B0604020202020204" pitchFamily="34" charset="0"/>
              <a:buChar char="•"/>
            </a:pPr>
            <a:r>
              <a:rPr lang="en-US" sz="1600" dirty="0" smtClean="0"/>
              <a:t>In </a:t>
            </a:r>
            <a:r>
              <a:rPr lang="en-US" sz="1600" dirty="0"/>
              <a:t>the folder “Session_6_DSF” you will see the files called: </a:t>
            </a:r>
            <a:endParaRPr lang="es-ES" sz="1600" dirty="0"/>
          </a:p>
          <a:p>
            <a:pPr lvl="0"/>
            <a:r>
              <a:rPr lang="en-US" sz="1600" i="1" dirty="0" smtClean="0"/>
              <a:t>	- BTS_DataScienceFoundation_Session6_DescriptiveStatistics_Assignment.ipynb</a:t>
            </a:r>
            <a:endParaRPr lang="es-ES" sz="1600" dirty="0"/>
          </a:p>
          <a:p>
            <a:pPr lvl="0"/>
            <a:r>
              <a:rPr lang="en-US" sz="1600" i="1" dirty="0"/>
              <a:t>	</a:t>
            </a:r>
            <a:r>
              <a:rPr lang="en-US" sz="1600" i="1" dirty="0" smtClean="0"/>
              <a:t>- "</a:t>
            </a:r>
            <a:r>
              <a:rPr lang="en-US" sz="1600" i="1" dirty="0"/>
              <a:t>1_titanic_dataset.csv" (note: this dataset must be pre-processed).</a:t>
            </a:r>
            <a:endParaRPr lang="es-ES" sz="1600" dirty="0"/>
          </a:p>
          <a:p>
            <a:pPr marL="285750" lvl="0" indent="-285750">
              <a:buFont typeface="Arial" panose="020B0604020202020204" pitchFamily="34" charset="0"/>
              <a:buChar char="•"/>
            </a:pPr>
            <a:r>
              <a:rPr lang="en-US" sz="1600" dirty="0"/>
              <a:t>Import these files into </a:t>
            </a:r>
            <a:r>
              <a:rPr lang="en-US" sz="1600" dirty="0" err="1"/>
              <a:t>Jupyter</a:t>
            </a:r>
            <a:r>
              <a:rPr lang="en-US" sz="1600" dirty="0"/>
              <a:t> Notebook using the “Upload” button. </a:t>
            </a:r>
            <a:endParaRPr lang="es-ES" sz="1600" dirty="0"/>
          </a:p>
          <a:p>
            <a:pPr marL="285750" lvl="0" indent="-285750">
              <a:buFont typeface="Arial" panose="020B0604020202020204" pitchFamily="34" charset="0"/>
              <a:buChar char="•"/>
            </a:pPr>
            <a:r>
              <a:rPr lang="en-US" sz="1600" dirty="0" smtClean="0"/>
              <a:t>Open </a:t>
            </a:r>
            <a:r>
              <a:rPr lang="en-US" sz="1600" dirty="0"/>
              <a:t>the imported script and put your code inside the notebook. </a:t>
            </a:r>
            <a:endParaRPr lang="es-ES" sz="1600" dirty="0"/>
          </a:p>
          <a:p>
            <a:pPr marL="285750" lvl="0" indent="-285750">
              <a:buFont typeface="Arial" panose="020B0604020202020204" pitchFamily="34" charset="0"/>
              <a:buChar char="•"/>
            </a:pPr>
            <a:r>
              <a:rPr lang="en-US" sz="1600" dirty="0" smtClean="0"/>
              <a:t>Export </a:t>
            </a:r>
            <a:r>
              <a:rPr lang="en-US" sz="1600" dirty="0"/>
              <a:t>your Assignment *.</a:t>
            </a:r>
            <a:r>
              <a:rPr lang="en-US" sz="1600" dirty="0" err="1"/>
              <a:t>ipynb</a:t>
            </a:r>
            <a:r>
              <a:rPr lang="en-US" sz="1600" dirty="0"/>
              <a:t> notebook and push it to your repository “</a:t>
            </a:r>
            <a:r>
              <a:rPr lang="en-US" sz="1600" dirty="0" err="1"/>
              <a:t>DataScienceFoundations</a:t>
            </a:r>
            <a:r>
              <a:rPr lang="en-US" sz="1600" dirty="0" smtClean="0"/>
              <a:t>”.</a:t>
            </a:r>
            <a:endParaRPr lang="es-ES" sz="1600" dirty="0"/>
          </a:p>
        </p:txBody>
      </p:sp>
    </p:spTree>
    <p:extLst>
      <p:ext uri="{BB962C8B-B14F-4D97-AF65-F5344CB8AC3E}">
        <p14:creationId xmlns:p14="http://schemas.microsoft.com/office/powerpoint/2010/main" val="40542153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605956"/>
            <a:ext cx="9906000" cy="3193653"/>
          </a:xfrm>
          <a:prstGeom prst="rect">
            <a:avLst/>
          </a:prstGeom>
          <a:solidFill>
            <a:srgbClr val="009DD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 name="Rectángulo 47"/>
          <p:cNvSpPr/>
          <p:nvPr/>
        </p:nvSpPr>
        <p:spPr>
          <a:xfrm>
            <a:off x="365126" y="4905376"/>
            <a:ext cx="9159875" cy="10807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solidFill>
                  <a:srgbClr val="000000"/>
                </a:solidFill>
                <a:latin typeface="Avenir Black"/>
                <a:cs typeface="Avenir Black"/>
              </a:rPr>
              <a:t>Thank you</a:t>
            </a:r>
          </a:p>
          <a:p>
            <a:pPr algn="ctr">
              <a:defRPr/>
            </a:pPr>
            <a:r>
              <a:rPr lang="en-US" sz="1400" dirty="0">
                <a:solidFill>
                  <a:srgbClr val="000000"/>
                </a:solidFill>
                <a:latin typeface="Avenir Book"/>
                <a:cs typeface="Avenir Book"/>
              </a:rPr>
              <a:t>Barcelona, 2017</a:t>
            </a:r>
            <a:endParaRPr lang="en-US" sz="1100" dirty="0">
              <a:solidFill>
                <a:srgbClr val="000000"/>
              </a:solidFill>
              <a:latin typeface="Avenir Book"/>
              <a:cs typeface="Avenir Book"/>
            </a:endParaRPr>
          </a:p>
        </p:txBody>
      </p:sp>
      <p:pic>
        <p:nvPicPr>
          <p:cNvPr id="34820" name="Imagen 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73300" y="1728789"/>
            <a:ext cx="5384800"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340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a:solidFill>
                  <a:schemeClr val="tx1"/>
                </a:solidFill>
                <a:latin typeface="Arial" panose="020B0604020202020204" pitchFamily="34" charset="0"/>
                <a:cs typeface="Arial" panose="020B0604020202020204" pitchFamily="34" charset="0"/>
              </a:rPr>
              <a:t>Today’s Objective</a:t>
            </a:r>
          </a:p>
        </p:txBody>
      </p:sp>
      <p:pic>
        <p:nvPicPr>
          <p:cNvPr id="9" name="Picture 2" descr="C:\Users\jordi.selles\Desktop\logo_EURECAT_Alta.jpg">
            <a:extLst>
              <a:ext uri="{FF2B5EF4-FFF2-40B4-BE49-F238E27FC236}">
                <a16:creationId xmlns="" xmlns:a16="http://schemas.microsoft.com/office/drawing/2014/main" id="{8E85A316-BD1D-445A-A5DC-E81A01DA3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p:cNvSpPr txBox="1">
            <a:spLocks/>
          </p:cNvSpPr>
          <p:nvPr/>
        </p:nvSpPr>
        <p:spPr>
          <a:xfrm>
            <a:off x="2639669" y="4381731"/>
            <a:ext cx="3912524" cy="1347112"/>
          </a:xfrm>
          <a:prstGeom prst="rect">
            <a:avLst/>
          </a:prstGeom>
          <a:no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GB" dirty="0"/>
              <a:t>How to </a:t>
            </a:r>
            <a:r>
              <a:rPr lang="en-US" dirty="0"/>
              <a:t>perform </a:t>
            </a:r>
            <a:r>
              <a:rPr lang="en-GB" dirty="0"/>
              <a:t>descriptive </a:t>
            </a:r>
            <a:r>
              <a:rPr lang="en-GB" dirty="0" smtClean="0"/>
              <a:t>statistics</a:t>
            </a:r>
            <a:r>
              <a:rPr lang="en-US" dirty="0" smtClean="0"/>
              <a:t>.</a:t>
            </a:r>
            <a:endParaRPr lang="en-US" dirty="0"/>
          </a:p>
          <a:p>
            <a:pPr algn="just"/>
            <a:r>
              <a:rPr lang="en-US" dirty="0"/>
              <a:t>How to </a:t>
            </a:r>
            <a:r>
              <a:rPr lang="en-US" dirty="0" smtClean="0"/>
              <a:t>interpret results</a:t>
            </a:r>
            <a:r>
              <a:rPr lang="en-GB" dirty="0" smtClean="0"/>
              <a:t>.</a:t>
            </a:r>
            <a:endParaRPr lang="es-ES" dirty="0"/>
          </a:p>
        </p:txBody>
      </p:sp>
      <p:grpSp>
        <p:nvGrpSpPr>
          <p:cNvPr id="10" name="Group 22"/>
          <p:cNvGrpSpPr/>
          <p:nvPr/>
        </p:nvGrpSpPr>
        <p:grpSpPr>
          <a:xfrm>
            <a:off x="7349073" y="1277199"/>
            <a:ext cx="2614220" cy="5462231"/>
            <a:chOff x="7250113" y="2084388"/>
            <a:chExt cx="1171575" cy="2447925"/>
          </a:xfrm>
          <a:effectLst>
            <a:outerShdw blurRad="1270000" dist="660400" dir="21540000" sx="109000" sy="109000" algn="ctr" rotWithShape="0">
              <a:srgbClr val="000000">
                <a:alpha val="31000"/>
              </a:srgbClr>
            </a:outerShdw>
          </a:effectLst>
        </p:grpSpPr>
        <p:sp>
          <p:nvSpPr>
            <p:cNvPr id="11" name="Freeform 538"/>
            <p:cNvSpPr>
              <a:spLocks/>
            </p:cNvSpPr>
            <p:nvPr/>
          </p:nvSpPr>
          <p:spPr bwMode="auto">
            <a:xfrm>
              <a:off x="7510463" y="2655888"/>
              <a:ext cx="352425" cy="641350"/>
            </a:xfrm>
            <a:custGeom>
              <a:avLst/>
              <a:gdLst>
                <a:gd name="T0" fmla="*/ 110 w 110"/>
                <a:gd name="T1" fmla="*/ 0 h 198"/>
                <a:gd name="T2" fmla="*/ 18 w 110"/>
                <a:gd name="T3" fmla="*/ 198 h 198"/>
                <a:gd name="T4" fmla="*/ 0 w 110"/>
                <a:gd name="T5" fmla="*/ 198 h 198"/>
                <a:gd name="T6" fmla="*/ 88 w 110"/>
                <a:gd name="T7" fmla="*/ 0 h 198"/>
                <a:gd name="T8" fmla="*/ 105 w 110"/>
                <a:gd name="T9" fmla="*/ 0 h 198"/>
                <a:gd name="T10" fmla="*/ 110 w 110"/>
                <a:gd name="T11" fmla="*/ 0 h 198"/>
              </a:gdLst>
              <a:ahLst/>
              <a:cxnLst>
                <a:cxn ang="0">
                  <a:pos x="T0" y="T1"/>
                </a:cxn>
                <a:cxn ang="0">
                  <a:pos x="T2" y="T3"/>
                </a:cxn>
                <a:cxn ang="0">
                  <a:pos x="T4" y="T5"/>
                </a:cxn>
                <a:cxn ang="0">
                  <a:pos x="T6" y="T7"/>
                </a:cxn>
                <a:cxn ang="0">
                  <a:pos x="T8" y="T9"/>
                </a:cxn>
                <a:cxn ang="0">
                  <a:pos x="T10" y="T11"/>
                </a:cxn>
              </a:cxnLst>
              <a:rect l="0" t="0" r="r" b="b"/>
              <a:pathLst>
                <a:path w="110" h="198">
                  <a:moveTo>
                    <a:pt x="110" y="0"/>
                  </a:moveTo>
                  <a:cubicBezTo>
                    <a:pt x="59" y="0"/>
                    <a:pt x="18" y="88"/>
                    <a:pt x="18" y="198"/>
                  </a:cubicBezTo>
                  <a:cubicBezTo>
                    <a:pt x="12" y="198"/>
                    <a:pt x="6" y="198"/>
                    <a:pt x="0" y="198"/>
                  </a:cubicBezTo>
                  <a:cubicBezTo>
                    <a:pt x="1" y="91"/>
                    <a:pt x="39" y="5"/>
                    <a:pt x="88" y="0"/>
                  </a:cubicBezTo>
                  <a:cubicBezTo>
                    <a:pt x="96" y="0"/>
                    <a:pt x="103" y="0"/>
                    <a:pt x="105" y="0"/>
                  </a:cubicBezTo>
                  <a:cubicBezTo>
                    <a:pt x="107" y="0"/>
                    <a:pt x="108" y="0"/>
                    <a:pt x="110" y="0"/>
                  </a:cubicBezTo>
                  <a:close/>
                </a:path>
              </a:pathLst>
            </a:custGeom>
            <a:solidFill>
              <a:srgbClr val="7BC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12" name="Freeform 539"/>
            <p:cNvSpPr>
              <a:spLocks/>
            </p:cNvSpPr>
            <p:nvPr/>
          </p:nvSpPr>
          <p:spPr bwMode="auto">
            <a:xfrm>
              <a:off x="7510463" y="3297238"/>
              <a:ext cx="352425" cy="663575"/>
            </a:xfrm>
            <a:custGeom>
              <a:avLst/>
              <a:gdLst>
                <a:gd name="T0" fmla="*/ 18 w 110"/>
                <a:gd name="T1" fmla="*/ 0 h 205"/>
                <a:gd name="T2" fmla="*/ 110 w 110"/>
                <a:gd name="T3" fmla="*/ 204 h 205"/>
                <a:gd name="T4" fmla="*/ 92 w 110"/>
                <a:gd name="T5" fmla="*/ 205 h 205"/>
                <a:gd name="T6" fmla="*/ 0 w 110"/>
                <a:gd name="T7" fmla="*/ 0 h 205"/>
                <a:gd name="T8" fmla="*/ 18 w 110"/>
                <a:gd name="T9" fmla="*/ 0 h 205"/>
              </a:gdLst>
              <a:ahLst/>
              <a:cxnLst>
                <a:cxn ang="0">
                  <a:pos x="T0" y="T1"/>
                </a:cxn>
                <a:cxn ang="0">
                  <a:pos x="T2" y="T3"/>
                </a:cxn>
                <a:cxn ang="0">
                  <a:pos x="T4" y="T5"/>
                </a:cxn>
                <a:cxn ang="0">
                  <a:pos x="T6" y="T7"/>
                </a:cxn>
                <a:cxn ang="0">
                  <a:pos x="T8" y="T9"/>
                </a:cxn>
              </a:cxnLst>
              <a:rect l="0" t="0" r="r" b="b"/>
              <a:pathLst>
                <a:path w="110" h="205">
                  <a:moveTo>
                    <a:pt x="18" y="0"/>
                  </a:moveTo>
                  <a:cubicBezTo>
                    <a:pt x="17" y="111"/>
                    <a:pt x="59" y="203"/>
                    <a:pt x="110" y="204"/>
                  </a:cubicBezTo>
                  <a:cubicBezTo>
                    <a:pt x="92" y="205"/>
                    <a:pt x="92" y="205"/>
                    <a:pt x="92" y="205"/>
                  </a:cubicBezTo>
                  <a:cubicBezTo>
                    <a:pt x="41" y="203"/>
                    <a:pt x="0" y="111"/>
                    <a:pt x="0" y="0"/>
                  </a:cubicBezTo>
                  <a:cubicBezTo>
                    <a:pt x="6" y="0"/>
                    <a:pt x="12" y="0"/>
                    <a:pt x="18" y="0"/>
                  </a:cubicBezTo>
                  <a:close/>
                </a:path>
              </a:pathLst>
            </a:custGeom>
            <a:solidFill>
              <a:srgbClr val="7BC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13" name="Freeform 540"/>
            <p:cNvSpPr>
              <a:spLocks/>
            </p:cNvSpPr>
            <p:nvPr/>
          </p:nvSpPr>
          <p:spPr bwMode="auto">
            <a:xfrm>
              <a:off x="7612063" y="2879726"/>
              <a:ext cx="250825" cy="857250"/>
            </a:xfrm>
            <a:custGeom>
              <a:avLst/>
              <a:gdLst>
                <a:gd name="T0" fmla="*/ 18 w 78"/>
                <a:gd name="T1" fmla="*/ 130 h 265"/>
                <a:gd name="T2" fmla="*/ 78 w 78"/>
                <a:gd name="T3" fmla="*/ 264 h 265"/>
                <a:gd name="T4" fmla="*/ 60 w 78"/>
                <a:gd name="T5" fmla="*/ 265 h 265"/>
                <a:gd name="T6" fmla="*/ 0 w 78"/>
                <a:gd name="T7" fmla="*/ 130 h 265"/>
                <a:gd name="T8" fmla="*/ 52 w 78"/>
                <a:gd name="T9" fmla="*/ 1 h 265"/>
                <a:gd name="T10" fmla="*/ 76 w 78"/>
                <a:gd name="T11" fmla="*/ 0 h 265"/>
                <a:gd name="T12" fmla="*/ 78 w 78"/>
                <a:gd name="T13" fmla="*/ 0 h 265"/>
                <a:gd name="T14" fmla="*/ 18 w 78"/>
                <a:gd name="T15" fmla="*/ 130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265">
                  <a:moveTo>
                    <a:pt x="18" y="130"/>
                  </a:moveTo>
                  <a:cubicBezTo>
                    <a:pt x="17" y="203"/>
                    <a:pt x="44" y="263"/>
                    <a:pt x="78" y="264"/>
                  </a:cubicBezTo>
                  <a:cubicBezTo>
                    <a:pt x="60" y="265"/>
                    <a:pt x="60" y="265"/>
                    <a:pt x="60" y="265"/>
                  </a:cubicBezTo>
                  <a:cubicBezTo>
                    <a:pt x="27" y="263"/>
                    <a:pt x="0" y="203"/>
                    <a:pt x="0" y="130"/>
                  </a:cubicBezTo>
                  <a:cubicBezTo>
                    <a:pt x="0" y="64"/>
                    <a:pt x="23" y="10"/>
                    <a:pt x="52" y="1"/>
                  </a:cubicBezTo>
                  <a:cubicBezTo>
                    <a:pt x="61" y="0"/>
                    <a:pt x="68" y="0"/>
                    <a:pt x="76" y="0"/>
                  </a:cubicBezTo>
                  <a:cubicBezTo>
                    <a:pt x="78" y="0"/>
                    <a:pt x="78" y="0"/>
                    <a:pt x="78" y="0"/>
                  </a:cubicBezTo>
                  <a:cubicBezTo>
                    <a:pt x="45" y="0"/>
                    <a:pt x="18" y="58"/>
                    <a:pt x="18" y="130"/>
                  </a:cubicBezTo>
                  <a:close/>
                </a:path>
              </a:pathLst>
            </a:custGeom>
            <a:solidFill>
              <a:srgbClr val="D63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14" name="Freeform 541"/>
            <p:cNvSpPr>
              <a:spLocks noEditPoints="1"/>
            </p:cNvSpPr>
            <p:nvPr/>
          </p:nvSpPr>
          <p:spPr bwMode="auto">
            <a:xfrm>
              <a:off x="7708901" y="3219451"/>
              <a:ext cx="153988" cy="307975"/>
            </a:xfrm>
            <a:custGeom>
              <a:avLst/>
              <a:gdLst>
                <a:gd name="T0" fmla="*/ 31 w 48"/>
                <a:gd name="T1" fmla="*/ 95 h 95"/>
                <a:gd name="T2" fmla="*/ 20 w 48"/>
                <a:gd name="T3" fmla="*/ 0 h 95"/>
                <a:gd name="T4" fmla="*/ 9 w 48"/>
                <a:gd name="T5" fmla="*/ 74 h 95"/>
                <a:gd name="T6" fmla="*/ 12 w 48"/>
                <a:gd name="T7" fmla="*/ 74 h 95"/>
                <a:gd name="T8" fmla="*/ 15 w 48"/>
                <a:gd name="T9" fmla="*/ 74 h 95"/>
                <a:gd name="T10" fmla="*/ 18 w 48"/>
                <a:gd name="T11" fmla="*/ 73 h 95"/>
                <a:gd name="T12" fmla="*/ 22 w 48"/>
                <a:gd name="T13" fmla="*/ 73 h 95"/>
                <a:gd name="T14" fmla="*/ 25 w 48"/>
                <a:gd name="T15" fmla="*/ 73 h 95"/>
                <a:gd name="T16" fmla="*/ 24 w 48"/>
                <a:gd name="T17" fmla="*/ 73 h 95"/>
                <a:gd name="T18" fmla="*/ 21 w 48"/>
                <a:gd name="T19" fmla="*/ 73 h 95"/>
                <a:gd name="T20" fmla="*/ 17 w 48"/>
                <a:gd name="T21" fmla="*/ 73 h 95"/>
                <a:gd name="T22" fmla="*/ 14 w 48"/>
                <a:gd name="T23" fmla="*/ 74 h 95"/>
                <a:gd name="T24" fmla="*/ 11 w 48"/>
                <a:gd name="T25" fmla="*/ 74 h 95"/>
                <a:gd name="T26" fmla="*/ 9 w 48"/>
                <a:gd name="T27" fmla="*/ 73 h 95"/>
                <a:gd name="T28" fmla="*/ 7 w 48"/>
                <a:gd name="T29" fmla="*/ 69 h 95"/>
                <a:gd name="T30" fmla="*/ 6 w 48"/>
                <a:gd name="T31" fmla="*/ 65 h 95"/>
                <a:gd name="T32" fmla="*/ 5 w 48"/>
                <a:gd name="T33" fmla="*/ 62 h 95"/>
                <a:gd name="T34" fmla="*/ 4 w 48"/>
                <a:gd name="T35" fmla="*/ 57 h 95"/>
                <a:gd name="T36" fmla="*/ 3 w 48"/>
                <a:gd name="T37" fmla="*/ 54 h 95"/>
                <a:gd name="T38" fmla="*/ 4 w 48"/>
                <a:gd name="T39" fmla="*/ 57 h 95"/>
                <a:gd name="T40" fmla="*/ 5 w 48"/>
                <a:gd name="T41" fmla="*/ 62 h 95"/>
                <a:gd name="T42" fmla="*/ 6 w 48"/>
                <a:gd name="T43" fmla="*/ 65 h 95"/>
                <a:gd name="T44" fmla="*/ 7 w 48"/>
                <a:gd name="T45" fmla="*/ 69 h 95"/>
                <a:gd name="T46" fmla="*/ 9 w 48"/>
                <a:gd name="T47" fmla="*/ 73 h 95"/>
                <a:gd name="T48" fmla="*/ 19 w 48"/>
                <a:gd name="T49" fmla="*/ 55 h 95"/>
                <a:gd name="T50" fmla="*/ 20 w 48"/>
                <a:gd name="T51" fmla="*/ 59 h 95"/>
                <a:gd name="T52" fmla="*/ 22 w 48"/>
                <a:gd name="T53" fmla="*/ 63 h 95"/>
                <a:gd name="T54" fmla="*/ 23 w 48"/>
                <a:gd name="T55" fmla="*/ 67 h 95"/>
                <a:gd name="T56" fmla="*/ 24 w 48"/>
                <a:gd name="T57" fmla="*/ 70 h 95"/>
                <a:gd name="T58" fmla="*/ 26 w 48"/>
                <a:gd name="T59" fmla="*/ 73 h 95"/>
                <a:gd name="T60" fmla="*/ 24 w 48"/>
                <a:gd name="T61" fmla="*/ 70 h 95"/>
                <a:gd name="T62" fmla="*/ 23 w 48"/>
                <a:gd name="T63" fmla="*/ 67 h 95"/>
                <a:gd name="T64" fmla="*/ 22 w 48"/>
                <a:gd name="T65" fmla="*/ 63 h 95"/>
                <a:gd name="T66" fmla="*/ 20 w 48"/>
                <a:gd name="T67" fmla="*/ 59 h 95"/>
                <a:gd name="T68" fmla="*/ 19 w 48"/>
                <a:gd name="T69" fmla="*/ 55 h 95"/>
                <a:gd name="T70" fmla="*/ 17 w 48"/>
                <a:gd name="T71" fmla="*/ 54 h 95"/>
                <a:gd name="T72" fmla="*/ 14 w 48"/>
                <a:gd name="T73" fmla="*/ 54 h 95"/>
                <a:gd name="T74" fmla="*/ 11 w 48"/>
                <a:gd name="T75" fmla="*/ 54 h 95"/>
                <a:gd name="T76" fmla="*/ 8 w 48"/>
                <a:gd name="T77" fmla="*/ 54 h 95"/>
                <a:gd name="T78" fmla="*/ 5 w 48"/>
                <a:gd name="T79" fmla="*/ 54 h 95"/>
                <a:gd name="T80" fmla="*/ 4 w 48"/>
                <a:gd name="T81" fmla="*/ 54 h 95"/>
                <a:gd name="T82" fmla="*/ 7 w 48"/>
                <a:gd name="T83" fmla="*/ 54 h 95"/>
                <a:gd name="T84" fmla="*/ 10 w 48"/>
                <a:gd name="T85" fmla="*/ 54 h 95"/>
                <a:gd name="T86" fmla="*/ 13 w 48"/>
                <a:gd name="T87" fmla="*/ 54 h 95"/>
                <a:gd name="T88" fmla="*/ 16 w 48"/>
                <a:gd name="T89" fmla="*/ 54 h 95"/>
                <a:gd name="T90" fmla="*/ 19 w 48"/>
                <a:gd name="T91" fmla="*/ 5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95">
                  <a:moveTo>
                    <a:pt x="48" y="95"/>
                  </a:moveTo>
                  <a:cubicBezTo>
                    <a:pt x="42" y="95"/>
                    <a:pt x="37" y="95"/>
                    <a:pt x="31" y="95"/>
                  </a:cubicBezTo>
                  <a:cubicBezTo>
                    <a:pt x="31" y="95"/>
                    <a:pt x="31" y="95"/>
                    <a:pt x="31" y="95"/>
                  </a:cubicBezTo>
                  <a:cubicBezTo>
                    <a:pt x="13" y="94"/>
                    <a:pt x="0" y="63"/>
                    <a:pt x="0" y="26"/>
                  </a:cubicBezTo>
                  <a:cubicBezTo>
                    <a:pt x="0" y="17"/>
                    <a:pt x="1" y="8"/>
                    <a:pt x="2" y="0"/>
                  </a:cubicBezTo>
                  <a:cubicBezTo>
                    <a:pt x="8" y="0"/>
                    <a:pt x="14" y="0"/>
                    <a:pt x="20" y="0"/>
                  </a:cubicBezTo>
                  <a:cubicBezTo>
                    <a:pt x="18" y="8"/>
                    <a:pt x="18" y="17"/>
                    <a:pt x="18" y="26"/>
                  </a:cubicBezTo>
                  <a:cubicBezTo>
                    <a:pt x="17" y="63"/>
                    <a:pt x="31" y="94"/>
                    <a:pt x="48" y="95"/>
                  </a:cubicBezTo>
                  <a:close/>
                  <a:moveTo>
                    <a:pt x="9" y="74"/>
                  </a:moveTo>
                  <a:cubicBezTo>
                    <a:pt x="10" y="74"/>
                    <a:pt x="10" y="74"/>
                    <a:pt x="10" y="74"/>
                  </a:cubicBezTo>
                  <a:cubicBezTo>
                    <a:pt x="11" y="74"/>
                    <a:pt x="11" y="74"/>
                    <a:pt x="11" y="74"/>
                  </a:cubicBezTo>
                  <a:cubicBezTo>
                    <a:pt x="12" y="74"/>
                    <a:pt x="12" y="74"/>
                    <a:pt x="12" y="74"/>
                  </a:cubicBezTo>
                  <a:cubicBezTo>
                    <a:pt x="13" y="74"/>
                    <a:pt x="13" y="74"/>
                    <a:pt x="13" y="74"/>
                  </a:cubicBezTo>
                  <a:cubicBezTo>
                    <a:pt x="14" y="74"/>
                    <a:pt x="14" y="74"/>
                    <a:pt x="14" y="74"/>
                  </a:cubicBezTo>
                  <a:cubicBezTo>
                    <a:pt x="15" y="74"/>
                    <a:pt x="15" y="74"/>
                    <a:pt x="15" y="74"/>
                  </a:cubicBezTo>
                  <a:cubicBezTo>
                    <a:pt x="16" y="73"/>
                    <a:pt x="16" y="73"/>
                    <a:pt x="16" y="73"/>
                  </a:cubicBezTo>
                  <a:cubicBezTo>
                    <a:pt x="17" y="73"/>
                    <a:pt x="17" y="73"/>
                    <a:pt x="17" y="73"/>
                  </a:cubicBezTo>
                  <a:cubicBezTo>
                    <a:pt x="18" y="73"/>
                    <a:pt x="18" y="73"/>
                    <a:pt x="18" y="73"/>
                  </a:cubicBezTo>
                  <a:cubicBezTo>
                    <a:pt x="19" y="73"/>
                    <a:pt x="19" y="73"/>
                    <a:pt x="19" y="73"/>
                  </a:cubicBezTo>
                  <a:cubicBezTo>
                    <a:pt x="21" y="73"/>
                    <a:pt x="21" y="73"/>
                    <a:pt x="21" y="73"/>
                  </a:cubicBezTo>
                  <a:cubicBezTo>
                    <a:pt x="22" y="73"/>
                    <a:pt x="22" y="73"/>
                    <a:pt x="22" y="73"/>
                  </a:cubicBezTo>
                  <a:cubicBezTo>
                    <a:pt x="23" y="73"/>
                    <a:pt x="23" y="73"/>
                    <a:pt x="23" y="73"/>
                  </a:cubicBezTo>
                  <a:cubicBezTo>
                    <a:pt x="24" y="73"/>
                    <a:pt x="24" y="73"/>
                    <a:pt x="24" y="73"/>
                  </a:cubicBezTo>
                  <a:cubicBezTo>
                    <a:pt x="25" y="73"/>
                    <a:pt x="25" y="73"/>
                    <a:pt x="25" y="73"/>
                  </a:cubicBezTo>
                  <a:cubicBezTo>
                    <a:pt x="26" y="73"/>
                    <a:pt x="26" y="73"/>
                    <a:pt x="26" y="73"/>
                  </a:cubicBezTo>
                  <a:cubicBezTo>
                    <a:pt x="25" y="73"/>
                    <a:pt x="25" y="73"/>
                    <a:pt x="25" y="73"/>
                  </a:cubicBezTo>
                  <a:cubicBezTo>
                    <a:pt x="24" y="73"/>
                    <a:pt x="24" y="73"/>
                    <a:pt x="24" y="73"/>
                  </a:cubicBezTo>
                  <a:cubicBezTo>
                    <a:pt x="23" y="73"/>
                    <a:pt x="23" y="73"/>
                    <a:pt x="23" y="73"/>
                  </a:cubicBezTo>
                  <a:cubicBezTo>
                    <a:pt x="22" y="73"/>
                    <a:pt x="22" y="73"/>
                    <a:pt x="22" y="73"/>
                  </a:cubicBezTo>
                  <a:cubicBezTo>
                    <a:pt x="21" y="73"/>
                    <a:pt x="21" y="73"/>
                    <a:pt x="21" y="73"/>
                  </a:cubicBezTo>
                  <a:cubicBezTo>
                    <a:pt x="19" y="73"/>
                    <a:pt x="19" y="73"/>
                    <a:pt x="19" y="73"/>
                  </a:cubicBezTo>
                  <a:cubicBezTo>
                    <a:pt x="18" y="73"/>
                    <a:pt x="18" y="73"/>
                    <a:pt x="18" y="73"/>
                  </a:cubicBezTo>
                  <a:cubicBezTo>
                    <a:pt x="17" y="73"/>
                    <a:pt x="17" y="73"/>
                    <a:pt x="17" y="73"/>
                  </a:cubicBezTo>
                  <a:cubicBezTo>
                    <a:pt x="16" y="73"/>
                    <a:pt x="16" y="73"/>
                    <a:pt x="16" y="73"/>
                  </a:cubicBezTo>
                  <a:cubicBezTo>
                    <a:pt x="15" y="74"/>
                    <a:pt x="15" y="74"/>
                    <a:pt x="15" y="74"/>
                  </a:cubicBezTo>
                  <a:cubicBezTo>
                    <a:pt x="14" y="74"/>
                    <a:pt x="14" y="74"/>
                    <a:pt x="14" y="74"/>
                  </a:cubicBezTo>
                  <a:cubicBezTo>
                    <a:pt x="13" y="74"/>
                    <a:pt x="13" y="74"/>
                    <a:pt x="13" y="74"/>
                  </a:cubicBezTo>
                  <a:cubicBezTo>
                    <a:pt x="12" y="74"/>
                    <a:pt x="12" y="74"/>
                    <a:pt x="12" y="74"/>
                  </a:cubicBezTo>
                  <a:cubicBezTo>
                    <a:pt x="11" y="74"/>
                    <a:pt x="11" y="74"/>
                    <a:pt x="11" y="74"/>
                  </a:cubicBezTo>
                  <a:cubicBezTo>
                    <a:pt x="10" y="74"/>
                    <a:pt x="10" y="74"/>
                    <a:pt x="10" y="74"/>
                  </a:cubicBezTo>
                  <a:cubicBezTo>
                    <a:pt x="9" y="74"/>
                    <a:pt x="9" y="74"/>
                    <a:pt x="9" y="74"/>
                  </a:cubicBezTo>
                  <a:cubicBezTo>
                    <a:pt x="9" y="73"/>
                    <a:pt x="9" y="73"/>
                    <a:pt x="9" y="73"/>
                  </a:cubicBezTo>
                  <a:cubicBezTo>
                    <a:pt x="8" y="71"/>
                    <a:pt x="8" y="71"/>
                    <a:pt x="8" y="71"/>
                  </a:cubicBezTo>
                  <a:cubicBezTo>
                    <a:pt x="8" y="70"/>
                    <a:pt x="8" y="70"/>
                    <a:pt x="8" y="70"/>
                  </a:cubicBezTo>
                  <a:cubicBezTo>
                    <a:pt x="7" y="69"/>
                    <a:pt x="7" y="69"/>
                    <a:pt x="7" y="69"/>
                  </a:cubicBezTo>
                  <a:cubicBezTo>
                    <a:pt x="7" y="68"/>
                    <a:pt x="7" y="68"/>
                    <a:pt x="7" y="68"/>
                  </a:cubicBezTo>
                  <a:cubicBezTo>
                    <a:pt x="6" y="67"/>
                    <a:pt x="6" y="67"/>
                    <a:pt x="6" y="67"/>
                  </a:cubicBezTo>
                  <a:cubicBezTo>
                    <a:pt x="6" y="65"/>
                    <a:pt x="6" y="65"/>
                    <a:pt x="6" y="65"/>
                  </a:cubicBezTo>
                  <a:cubicBezTo>
                    <a:pt x="6" y="64"/>
                    <a:pt x="6" y="64"/>
                    <a:pt x="6" y="64"/>
                  </a:cubicBezTo>
                  <a:cubicBezTo>
                    <a:pt x="5" y="63"/>
                    <a:pt x="5" y="63"/>
                    <a:pt x="5" y="63"/>
                  </a:cubicBezTo>
                  <a:cubicBezTo>
                    <a:pt x="5" y="62"/>
                    <a:pt x="5" y="62"/>
                    <a:pt x="5" y="62"/>
                  </a:cubicBezTo>
                  <a:cubicBezTo>
                    <a:pt x="5" y="60"/>
                    <a:pt x="5" y="60"/>
                    <a:pt x="5" y="60"/>
                  </a:cubicBezTo>
                  <a:cubicBezTo>
                    <a:pt x="4" y="59"/>
                    <a:pt x="4" y="59"/>
                    <a:pt x="4" y="59"/>
                  </a:cubicBezTo>
                  <a:cubicBezTo>
                    <a:pt x="4" y="57"/>
                    <a:pt x="4" y="57"/>
                    <a:pt x="4" y="57"/>
                  </a:cubicBezTo>
                  <a:cubicBezTo>
                    <a:pt x="4" y="56"/>
                    <a:pt x="4" y="56"/>
                    <a:pt x="4" y="56"/>
                  </a:cubicBezTo>
                  <a:cubicBezTo>
                    <a:pt x="3" y="55"/>
                    <a:pt x="3" y="55"/>
                    <a:pt x="3" y="55"/>
                  </a:cubicBezTo>
                  <a:cubicBezTo>
                    <a:pt x="3" y="54"/>
                    <a:pt x="3" y="54"/>
                    <a:pt x="3" y="54"/>
                  </a:cubicBezTo>
                  <a:cubicBezTo>
                    <a:pt x="3" y="55"/>
                    <a:pt x="3" y="55"/>
                    <a:pt x="3" y="55"/>
                  </a:cubicBezTo>
                  <a:cubicBezTo>
                    <a:pt x="4" y="56"/>
                    <a:pt x="4" y="56"/>
                    <a:pt x="4" y="56"/>
                  </a:cubicBezTo>
                  <a:cubicBezTo>
                    <a:pt x="4" y="57"/>
                    <a:pt x="4" y="57"/>
                    <a:pt x="4" y="57"/>
                  </a:cubicBezTo>
                  <a:cubicBezTo>
                    <a:pt x="4" y="59"/>
                    <a:pt x="4" y="59"/>
                    <a:pt x="4" y="59"/>
                  </a:cubicBezTo>
                  <a:cubicBezTo>
                    <a:pt x="5" y="60"/>
                    <a:pt x="5" y="60"/>
                    <a:pt x="5" y="60"/>
                  </a:cubicBezTo>
                  <a:cubicBezTo>
                    <a:pt x="5" y="62"/>
                    <a:pt x="5" y="62"/>
                    <a:pt x="5" y="62"/>
                  </a:cubicBezTo>
                  <a:cubicBezTo>
                    <a:pt x="5" y="63"/>
                    <a:pt x="5" y="63"/>
                    <a:pt x="5" y="63"/>
                  </a:cubicBezTo>
                  <a:cubicBezTo>
                    <a:pt x="6" y="64"/>
                    <a:pt x="6" y="64"/>
                    <a:pt x="6" y="64"/>
                  </a:cubicBezTo>
                  <a:cubicBezTo>
                    <a:pt x="6" y="65"/>
                    <a:pt x="6" y="65"/>
                    <a:pt x="6" y="65"/>
                  </a:cubicBezTo>
                  <a:cubicBezTo>
                    <a:pt x="6" y="67"/>
                    <a:pt x="6" y="67"/>
                    <a:pt x="6" y="67"/>
                  </a:cubicBezTo>
                  <a:cubicBezTo>
                    <a:pt x="7" y="68"/>
                    <a:pt x="7" y="68"/>
                    <a:pt x="7" y="68"/>
                  </a:cubicBezTo>
                  <a:cubicBezTo>
                    <a:pt x="7" y="69"/>
                    <a:pt x="7" y="69"/>
                    <a:pt x="7" y="69"/>
                  </a:cubicBezTo>
                  <a:cubicBezTo>
                    <a:pt x="8" y="70"/>
                    <a:pt x="8" y="70"/>
                    <a:pt x="8" y="70"/>
                  </a:cubicBezTo>
                  <a:cubicBezTo>
                    <a:pt x="8" y="71"/>
                    <a:pt x="8" y="71"/>
                    <a:pt x="8" y="71"/>
                  </a:cubicBezTo>
                  <a:cubicBezTo>
                    <a:pt x="9" y="73"/>
                    <a:pt x="9" y="73"/>
                    <a:pt x="9" y="73"/>
                  </a:cubicBezTo>
                  <a:cubicBezTo>
                    <a:pt x="9" y="74"/>
                    <a:pt x="9" y="74"/>
                    <a:pt x="9" y="74"/>
                  </a:cubicBezTo>
                  <a:moveTo>
                    <a:pt x="19" y="54"/>
                  </a:moveTo>
                  <a:cubicBezTo>
                    <a:pt x="19" y="55"/>
                    <a:pt x="19" y="55"/>
                    <a:pt x="19" y="55"/>
                  </a:cubicBezTo>
                  <a:cubicBezTo>
                    <a:pt x="20" y="56"/>
                    <a:pt x="20" y="56"/>
                    <a:pt x="20" y="56"/>
                  </a:cubicBezTo>
                  <a:cubicBezTo>
                    <a:pt x="20" y="58"/>
                    <a:pt x="20" y="58"/>
                    <a:pt x="20" y="58"/>
                  </a:cubicBezTo>
                  <a:cubicBezTo>
                    <a:pt x="20" y="59"/>
                    <a:pt x="20" y="59"/>
                    <a:pt x="20" y="59"/>
                  </a:cubicBezTo>
                  <a:cubicBezTo>
                    <a:pt x="21" y="60"/>
                    <a:pt x="21" y="60"/>
                    <a:pt x="21" y="60"/>
                  </a:cubicBezTo>
                  <a:cubicBezTo>
                    <a:pt x="21" y="62"/>
                    <a:pt x="21" y="62"/>
                    <a:pt x="21" y="62"/>
                  </a:cubicBezTo>
                  <a:cubicBezTo>
                    <a:pt x="22" y="63"/>
                    <a:pt x="22" y="63"/>
                    <a:pt x="22" y="63"/>
                  </a:cubicBezTo>
                  <a:cubicBezTo>
                    <a:pt x="22" y="64"/>
                    <a:pt x="22" y="64"/>
                    <a:pt x="22" y="64"/>
                  </a:cubicBezTo>
                  <a:cubicBezTo>
                    <a:pt x="22" y="65"/>
                    <a:pt x="22" y="65"/>
                    <a:pt x="22" y="65"/>
                  </a:cubicBezTo>
                  <a:cubicBezTo>
                    <a:pt x="23" y="67"/>
                    <a:pt x="23" y="67"/>
                    <a:pt x="23" y="67"/>
                  </a:cubicBezTo>
                  <a:cubicBezTo>
                    <a:pt x="23" y="68"/>
                    <a:pt x="23" y="68"/>
                    <a:pt x="23" y="68"/>
                  </a:cubicBezTo>
                  <a:cubicBezTo>
                    <a:pt x="24" y="69"/>
                    <a:pt x="24" y="69"/>
                    <a:pt x="24" y="69"/>
                  </a:cubicBezTo>
                  <a:cubicBezTo>
                    <a:pt x="24" y="70"/>
                    <a:pt x="24" y="70"/>
                    <a:pt x="24" y="70"/>
                  </a:cubicBezTo>
                  <a:cubicBezTo>
                    <a:pt x="25" y="71"/>
                    <a:pt x="25" y="71"/>
                    <a:pt x="25" y="71"/>
                  </a:cubicBezTo>
                  <a:cubicBezTo>
                    <a:pt x="25" y="72"/>
                    <a:pt x="25" y="72"/>
                    <a:pt x="25" y="72"/>
                  </a:cubicBezTo>
                  <a:cubicBezTo>
                    <a:pt x="26" y="73"/>
                    <a:pt x="26" y="73"/>
                    <a:pt x="26" y="73"/>
                  </a:cubicBezTo>
                  <a:cubicBezTo>
                    <a:pt x="25" y="72"/>
                    <a:pt x="25" y="72"/>
                    <a:pt x="25" y="72"/>
                  </a:cubicBezTo>
                  <a:cubicBezTo>
                    <a:pt x="25" y="71"/>
                    <a:pt x="25" y="71"/>
                    <a:pt x="25" y="71"/>
                  </a:cubicBezTo>
                  <a:cubicBezTo>
                    <a:pt x="24" y="70"/>
                    <a:pt x="24" y="70"/>
                    <a:pt x="24" y="70"/>
                  </a:cubicBezTo>
                  <a:cubicBezTo>
                    <a:pt x="24" y="69"/>
                    <a:pt x="24" y="69"/>
                    <a:pt x="24" y="69"/>
                  </a:cubicBezTo>
                  <a:cubicBezTo>
                    <a:pt x="23" y="68"/>
                    <a:pt x="23" y="68"/>
                    <a:pt x="23" y="68"/>
                  </a:cubicBezTo>
                  <a:cubicBezTo>
                    <a:pt x="23" y="67"/>
                    <a:pt x="23" y="67"/>
                    <a:pt x="23" y="67"/>
                  </a:cubicBezTo>
                  <a:cubicBezTo>
                    <a:pt x="22" y="65"/>
                    <a:pt x="22" y="65"/>
                    <a:pt x="22" y="65"/>
                  </a:cubicBezTo>
                  <a:cubicBezTo>
                    <a:pt x="22" y="64"/>
                    <a:pt x="22" y="64"/>
                    <a:pt x="22" y="64"/>
                  </a:cubicBezTo>
                  <a:cubicBezTo>
                    <a:pt x="22" y="63"/>
                    <a:pt x="22" y="63"/>
                    <a:pt x="22" y="63"/>
                  </a:cubicBezTo>
                  <a:cubicBezTo>
                    <a:pt x="21" y="62"/>
                    <a:pt x="21" y="62"/>
                    <a:pt x="21" y="62"/>
                  </a:cubicBezTo>
                  <a:cubicBezTo>
                    <a:pt x="21" y="60"/>
                    <a:pt x="21" y="60"/>
                    <a:pt x="21" y="60"/>
                  </a:cubicBezTo>
                  <a:cubicBezTo>
                    <a:pt x="20" y="59"/>
                    <a:pt x="20" y="59"/>
                    <a:pt x="20" y="59"/>
                  </a:cubicBezTo>
                  <a:cubicBezTo>
                    <a:pt x="20" y="58"/>
                    <a:pt x="20" y="58"/>
                    <a:pt x="20" y="58"/>
                  </a:cubicBezTo>
                  <a:cubicBezTo>
                    <a:pt x="20" y="56"/>
                    <a:pt x="20" y="56"/>
                    <a:pt x="20" y="56"/>
                  </a:cubicBezTo>
                  <a:cubicBezTo>
                    <a:pt x="19" y="55"/>
                    <a:pt x="19" y="55"/>
                    <a:pt x="19" y="55"/>
                  </a:cubicBezTo>
                  <a:cubicBezTo>
                    <a:pt x="19" y="54"/>
                    <a:pt x="19" y="54"/>
                    <a:pt x="19" y="54"/>
                  </a:cubicBezTo>
                  <a:cubicBezTo>
                    <a:pt x="18" y="54"/>
                    <a:pt x="18" y="54"/>
                    <a:pt x="18" y="54"/>
                  </a:cubicBezTo>
                  <a:cubicBezTo>
                    <a:pt x="17" y="54"/>
                    <a:pt x="17" y="54"/>
                    <a:pt x="17" y="54"/>
                  </a:cubicBezTo>
                  <a:cubicBezTo>
                    <a:pt x="16" y="54"/>
                    <a:pt x="16" y="54"/>
                    <a:pt x="16" y="54"/>
                  </a:cubicBezTo>
                  <a:cubicBezTo>
                    <a:pt x="15" y="54"/>
                    <a:pt x="15" y="54"/>
                    <a:pt x="15" y="54"/>
                  </a:cubicBezTo>
                  <a:cubicBezTo>
                    <a:pt x="14" y="54"/>
                    <a:pt x="14" y="54"/>
                    <a:pt x="14" y="54"/>
                  </a:cubicBezTo>
                  <a:cubicBezTo>
                    <a:pt x="13" y="54"/>
                    <a:pt x="13" y="54"/>
                    <a:pt x="13" y="54"/>
                  </a:cubicBezTo>
                  <a:cubicBezTo>
                    <a:pt x="12" y="54"/>
                    <a:pt x="12" y="54"/>
                    <a:pt x="12" y="54"/>
                  </a:cubicBezTo>
                  <a:cubicBezTo>
                    <a:pt x="11" y="54"/>
                    <a:pt x="11" y="54"/>
                    <a:pt x="11" y="54"/>
                  </a:cubicBezTo>
                  <a:cubicBezTo>
                    <a:pt x="10" y="54"/>
                    <a:pt x="10" y="54"/>
                    <a:pt x="10" y="54"/>
                  </a:cubicBezTo>
                  <a:cubicBezTo>
                    <a:pt x="9" y="54"/>
                    <a:pt x="9" y="54"/>
                    <a:pt x="9" y="54"/>
                  </a:cubicBezTo>
                  <a:cubicBezTo>
                    <a:pt x="8" y="54"/>
                    <a:pt x="8" y="54"/>
                    <a:pt x="8" y="54"/>
                  </a:cubicBezTo>
                  <a:cubicBezTo>
                    <a:pt x="7" y="54"/>
                    <a:pt x="7" y="54"/>
                    <a:pt x="7" y="54"/>
                  </a:cubicBezTo>
                  <a:cubicBezTo>
                    <a:pt x="6" y="54"/>
                    <a:pt x="6" y="54"/>
                    <a:pt x="6" y="54"/>
                  </a:cubicBezTo>
                  <a:cubicBezTo>
                    <a:pt x="5" y="54"/>
                    <a:pt x="5" y="54"/>
                    <a:pt x="5" y="54"/>
                  </a:cubicBezTo>
                  <a:cubicBezTo>
                    <a:pt x="4" y="54"/>
                    <a:pt x="4" y="54"/>
                    <a:pt x="4" y="54"/>
                  </a:cubicBezTo>
                  <a:cubicBezTo>
                    <a:pt x="3" y="54"/>
                    <a:pt x="3" y="54"/>
                    <a:pt x="3" y="54"/>
                  </a:cubicBezTo>
                  <a:cubicBezTo>
                    <a:pt x="4" y="54"/>
                    <a:pt x="4" y="54"/>
                    <a:pt x="4" y="54"/>
                  </a:cubicBezTo>
                  <a:cubicBezTo>
                    <a:pt x="5" y="54"/>
                    <a:pt x="5" y="54"/>
                    <a:pt x="5" y="54"/>
                  </a:cubicBezTo>
                  <a:cubicBezTo>
                    <a:pt x="6" y="54"/>
                    <a:pt x="6" y="54"/>
                    <a:pt x="6" y="54"/>
                  </a:cubicBezTo>
                  <a:cubicBezTo>
                    <a:pt x="7" y="54"/>
                    <a:pt x="7" y="54"/>
                    <a:pt x="7" y="54"/>
                  </a:cubicBezTo>
                  <a:cubicBezTo>
                    <a:pt x="8" y="54"/>
                    <a:pt x="8" y="54"/>
                    <a:pt x="8" y="54"/>
                  </a:cubicBezTo>
                  <a:cubicBezTo>
                    <a:pt x="9" y="54"/>
                    <a:pt x="9" y="54"/>
                    <a:pt x="9" y="54"/>
                  </a:cubicBezTo>
                  <a:cubicBezTo>
                    <a:pt x="10" y="54"/>
                    <a:pt x="10" y="54"/>
                    <a:pt x="10" y="54"/>
                  </a:cubicBezTo>
                  <a:cubicBezTo>
                    <a:pt x="11" y="54"/>
                    <a:pt x="11" y="54"/>
                    <a:pt x="11" y="54"/>
                  </a:cubicBezTo>
                  <a:cubicBezTo>
                    <a:pt x="12" y="54"/>
                    <a:pt x="12" y="54"/>
                    <a:pt x="12" y="54"/>
                  </a:cubicBezTo>
                  <a:cubicBezTo>
                    <a:pt x="13" y="54"/>
                    <a:pt x="13" y="54"/>
                    <a:pt x="13" y="54"/>
                  </a:cubicBezTo>
                  <a:cubicBezTo>
                    <a:pt x="14" y="54"/>
                    <a:pt x="14" y="54"/>
                    <a:pt x="14" y="54"/>
                  </a:cubicBezTo>
                  <a:cubicBezTo>
                    <a:pt x="15" y="54"/>
                    <a:pt x="15" y="54"/>
                    <a:pt x="15" y="54"/>
                  </a:cubicBezTo>
                  <a:cubicBezTo>
                    <a:pt x="16" y="54"/>
                    <a:pt x="16" y="54"/>
                    <a:pt x="16" y="54"/>
                  </a:cubicBezTo>
                  <a:cubicBezTo>
                    <a:pt x="17" y="54"/>
                    <a:pt x="17" y="54"/>
                    <a:pt x="17" y="54"/>
                  </a:cubicBezTo>
                  <a:cubicBezTo>
                    <a:pt x="18" y="54"/>
                    <a:pt x="18" y="54"/>
                    <a:pt x="18" y="54"/>
                  </a:cubicBezTo>
                  <a:cubicBezTo>
                    <a:pt x="19" y="54"/>
                    <a:pt x="19" y="54"/>
                    <a:pt x="19" y="54"/>
                  </a:cubicBezTo>
                </a:path>
              </a:pathLst>
            </a:custGeom>
            <a:solidFill>
              <a:srgbClr val="2E4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15" name="Freeform 542"/>
            <p:cNvSpPr>
              <a:spLocks/>
            </p:cNvSpPr>
            <p:nvPr/>
          </p:nvSpPr>
          <p:spPr bwMode="auto">
            <a:xfrm>
              <a:off x="7793038" y="2655888"/>
              <a:ext cx="53975" cy="0"/>
            </a:xfrm>
            <a:custGeom>
              <a:avLst/>
              <a:gdLst>
                <a:gd name="T0" fmla="*/ 4 w 17"/>
                <a:gd name="T1" fmla="*/ 17 w 17"/>
                <a:gd name="T2" fmla="*/ 0 w 17"/>
                <a:gd name="T3" fmla="*/ 4 w 17"/>
              </a:gdLst>
              <a:ahLst/>
              <a:cxnLst>
                <a:cxn ang="0">
                  <a:pos x="T0" y="0"/>
                </a:cxn>
                <a:cxn ang="0">
                  <a:pos x="T1" y="0"/>
                </a:cxn>
                <a:cxn ang="0">
                  <a:pos x="T2" y="0"/>
                </a:cxn>
                <a:cxn ang="0">
                  <a:pos x="T3" y="0"/>
                </a:cxn>
              </a:cxnLst>
              <a:rect l="0" t="0" r="r" b="b"/>
              <a:pathLst>
                <a:path w="17">
                  <a:moveTo>
                    <a:pt x="4" y="0"/>
                  </a:moveTo>
                  <a:cubicBezTo>
                    <a:pt x="8" y="0"/>
                    <a:pt x="13" y="0"/>
                    <a:pt x="17" y="0"/>
                  </a:cubicBezTo>
                  <a:cubicBezTo>
                    <a:pt x="15" y="0"/>
                    <a:pt x="8" y="0"/>
                    <a:pt x="0" y="0"/>
                  </a:cubicBezTo>
                  <a:cubicBezTo>
                    <a:pt x="1" y="0"/>
                    <a:pt x="3" y="0"/>
                    <a:pt x="4" y="0"/>
                  </a:cubicBezTo>
                  <a:close/>
                </a:path>
              </a:pathLst>
            </a:custGeom>
            <a:solidFill>
              <a:srgbClr val="7BC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16" name="Freeform 543"/>
            <p:cNvSpPr>
              <a:spLocks noEditPoints="1"/>
            </p:cNvSpPr>
            <p:nvPr/>
          </p:nvSpPr>
          <p:spPr bwMode="auto">
            <a:xfrm>
              <a:off x="7362826" y="2333626"/>
              <a:ext cx="500063" cy="1946275"/>
            </a:xfrm>
            <a:custGeom>
              <a:avLst/>
              <a:gdLst>
                <a:gd name="T0" fmla="*/ 18 w 156"/>
                <a:gd name="T1" fmla="*/ 296 h 602"/>
                <a:gd name="T2" fmla="*/ 32 w 156"/>
                <a:gd name="T3" fmla="*/ 440 h 602"/>
                <a:gd name="T4" fmla="*/ 33 w 156"/>
                <a:gd name="T5" fmla="*/ 442 h 602"/>
                <a:gd name="T6" fmla="*/ 33 w 156"/>
                <a:gd name="T7" fmla="*/ 442 h 602"/>
                <a:gd name="T8" fmla="*/ 32 w 156"/>
                <a:gd name="T9" fmla="*/ 440 h 602"/>
                <a:gd name="T10" fmla="*/ 33 w 156"/>
                <a:gd name="T11" fmla="*/ 440 h 602"/>
                <a:gd name="T12" fmla="*/ 33 w 156"/>
                <a:gd name="T13" fmla="*/ 440 h 602"/>
                <a:gd name="T14" fmla="*/ 33 w 156"/>
                <a:gd name="T15" fmla="*/ 439 h 602"/>
                <a:gd name="T16" fmla="*/ 33 w 156"/>
                <a:gd name="T17" fmla="*/ 439 h 602"/>
                <a:gd name="T18" fmla="*/ 33 w 156"/>
                <a:gd name="T19" fmla="*/ 440 h 602"/>
                <a:gd name="T20" fmla="*/ 33 w 156"/>
                <a:gd name="T21" fmla="*/ 440 h 602"/>
                <a:gd name="T22" fmla="*/ 32 w 156"/>
                <a:gd name="T23" fmla="*/ 440 h 602"/>
                <a:gd name="T24" fmla="*/ 32 w 156"/>
                <a:gd name="T25" fmla="*/ 440 h 602"/>
                <a:gd name="T26" fmla="*/ 32 w 156"/>
                <a:gd name="T27" fmla="*/ 440 h 602"/>
                <a:gd name="T28" fmla="*/ 38 w 156"/>
                <a:gd name="T29" fmla="*/ 461 h 602"/>
                <a:gd name="T30" fmla="*/ 35 w 156"/>
                <a:gd name="T31" fmla="*/ 449 h 602"/>
                <a:gd name="T32" fmla="*/ 35 w 156"/>
                <a:gd name="T33" fmla="*/ 449 h 602"/>
                <a:gd name="T34" fmla="*/ 38 w 156"/>
                <a:gd name="T35" fmla="*/ 461 h 602"/>
                <a:gd name="T36" fmla="*/ 39 w 156"/>
                <a:gd name="T37" fmla="*/ 467 h 602"/>
                <a:gd name="T38" fmla="*/ 39 w 156"/>
                <a:gd name="T39" fmla="*/ 468 h 602"/>
                <a:gd name="T40" fmla="*/ 39 w 156"/>
                <a:gd name="T41" fmla="*/ 466 h 602"/>
                <a:gd name="T42" fmla="*/ 39 w 156"/>
                <a:gd name="T43" fmla="*/ 465 h 602"/>
                <a:gd name="T44" fmla="*/ 39 w 156"/>
                <a:gd name="T45" fmla="*/ 465 h 602"/>
                <a:gd name="T46" fmla="*/ 39 w 156"/>
                <a:gd name="T47" fmla="*/ 463 h 602"/>
                <a:gd name="T48" fmla="*/ 39 w 156"/>
                <a:gd name="T49" fmla="*/ 463 h 602"/>
                <a:gd name="T50" fmla="*/ 39 w 156"/>
                <a:gd name="T51" fmla="*/ 465 h 602"/>
                <a:gd name="T52" fmla="*/ 39 w 156"/>
                <a:gd name="T53" fmla="*/ 465 h 602"/>
                <a:gd name="T54" fmla="*/ 38 w 156"/>
                <a:gd name="T55" fmla="*/ 465 h 602"/>
                <a:gd name="T56" fmla="*/ 38 w 156"/>
                <a:gd name="T57" fmla="*/ 465 h 602"/>
                <a:gd name="T58" fmla="*/ 38 w 156"/>
                <a:gd name="T59" fmla="*/ 465 h 602"/>
                <a:gd name="T60" fmla="*/ 38 w 156"/>
                <a:gd name="T61" fmla="*/ 465 h 602"/>
                <a:gd name="T62" fmla="*/ 42 w 156"/>
                <a:gd name="T63" fmla="*/ 476 h 602"/>
                <a:gd name="T64" fmla="*/ 40 w 156"/>
                <a:gd name="T65" fmla="*/ 472 h 602"/>
                <a:gd name="T66" fmla="*/ 44 w 156"/>
                <a:gd name="T67" fmla="*/ 482 h 602"/>
                <a:gd name="T68" fmla="*/ 44 w 156"/>
                <a:gd name="T69" fmla="*/ 487 h 602"/>
                <a:gd name="T70" fmla="*/ 45 w 156"/>
                <a:gd name="T71" fmla="*/ 485 h 602"/>
                <a:gd name="T72" fmla="*/ 44 w 156"/>
                <a:gd name="T73" fmla="*/ 487 h 602"/>
                <a:gd name="T74" fmla="*/ 42 w 156"/>
                <a:gd name="T75" fmla="*/ 490 h 602"/>
                <a:gd name="T76" fmla="*/ 44 w 156"/>
                <a:gd name="T77" fmla="*/ 496 h 602"/>
                <a:gd name="T78" fmla="*/ 43 w 156"/>
                <a:gd name="T79" fmla="*/ 494 h 602"/>
                <a:gd name="T80" fmla="*/ 42 w 156"/>
                <a:gd name="T81" fmla="*/ 489 h 602"/>
                <a:gd name="T82" fmla="*/ 43 w 156"/>
                <a:gd name="T83" fmla="*/ 489 h 602"/>
                <a:gd name="T84" fmla="*/ 43 w 156"/>
                <a:gd name="T85" fmla="*/ 489 h 602"/>
                <a:gd name="T86" fmla="*/ 42 w 156"/>
                <a:gd name="T87" fmla="*/ 489 h 602"/>
                <a:gd name="T88" fmla="*/ 46 w 156"/>
                <a:gd name="T89" fmla="*/ 500 h 602"/>
                <a:gd name="T90" fmla="*/ 46 w 156"/>
                <a:gd name="T91" fmla="*/ 501 h 602"/>
                <a:gd name="T92" fmla="*/ 45 w 156"/>
                <a:gd name="T93" fmla="*/ 499 h 602"/>
                <a:gd name="T94" fmla="*/ 49 w 156"/>
                <a:gd name="T95" fmla="*/ 513 h 602"/>
                <a:gd name="T96" fmla="*/ 52 w 156"/>
                <a:gd name="T97" fmla="*/ 519 h 602"/>
                <a:gd name="T98" fmla="*/ 50 w 156"/>
                <a:gd name="T99" fmla="*/ 514 h 602"/>
                <a:gd name="T100" fmla="*/ 48 w 156"/>
                <a:gd name="T101" fmla="*/ 510 h 602"/>
                <a:gd name="T102" fmla="*/ 50 w 156"/>
                <a:gd name="T103" fmla="*/ 510 h 602"/>
                <a:gd name="T104" fmla="*/ 48 w 156"/>
                <a:gd name="T105" fmla="*/ 506 h 602"/>
                <a:gd name="T106" fmla="*/ 47 w 156"/>
                <a:gd name="T107" fmla="*/ 502 h 602"/>
                <a:gd name="T108" fmla="*/ 49 w 156"/>
                <a:gd name="T109" fmla="*/ 508 h 602"/>
                <a:gd name="T110" fmla="*/ 49 w 156"/>
                <a:gd name="T111" fmla="*/ 510 h 602"/>
                <a:gd name="T112" fmla="*/ 48 w 156"/>
                <a:gd name="T113" fmla="*/ 510 h 602"/>
                <a:gd name="T114" fmla="*/ 48 w 156"/>
                <a:gd name="T115" fmla="*/ 510 h 602"/>
                <a:gd name="T116" fmla="*/ 48 w 156"/>
                <a:gd name="T117" fmla="*/ 510 h 602"/>
                <a:gd name="T118" fmla="*/ 48 w 156"/>
                <a:gd name="T119" fmla="*/ 51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6" h="602">
                  <a:moveTo>
                    <a:pt x="24" y="386"/>
                  </a:moveTo>
                  <a:cubicBezTo>
                    <a:pt x="41" y="509"/>
                    <a:pt x="93" y="600"/>
                    <a:pt x="155" y="602"/>
                  </a:cubicBezTo>
                  <a:cubicBezTo>
                    <a:pt x="138" y="602"/>
                    <a:pt x="138" y="602"/>
                    <a:pt x="138" y="602"/>
                  </a:cubicBezTo>
                  <a:cubicBezTo>
                    <a:pt x="101" y="601"/>
                    <a:pt x="69" y="569"/>
                    <a:pt x="44" y="520"/>
                  </a:cubicBezTo>
                  <a:cubicBezTo>
                    <a:pt x="47" y="520"/>
                    <a:pt x="50" y="520"/>
                    <a:pt x="53" y="520"/>
                  </a:cubicBezTo>
                  <a:cubicBezTo>
                    <a:pt x="50" y="520"/>
                    <a:pt x="47" y="520"/>
                    <a:pt x="44" y="520"/>
                  </a:cubicBezTo>
                  <a:cubicBezTo>
                    <a:pt x="17" y="464"/>
                    <a:pt x="0" y="384"/>
                    <a:pt x="0" y="296"/>
                  </a:cubicBezTo>
                  <a:cubicBezTo>
                    <a:pt x="1" y="132"/>
                    <a:pt x="62" y="1"/>
                    <a:pt x="138" y="0"/>
                  </a:cubicBezTo>
                  <a:cubicBezTo>
                    <a:pt x="156" y="0"/>
                    <a:pt x="156" y="0"/>
                    <a:pt x="156" y="0"/>
                  </a:cubicBezTo>
                  <a:cubicBezTo>
                    <a:pt x="80" y="1"/>
                    <a:pt x="19" y="132"/>
                    <a:pt x="18" y="296"/>
                  </a:cubicBezTo>
                  <a:cubicBezTo>
                    <a:pt x="18" y="327"/>
                    <a:pt x="20" y="357"/>
                    <a:pt x="24" y="386"/>
                  </a:cubicBezTo>
                  <a:cubicBezTo>
                    <a:pt x="24" y="386"/>
                    <a:pt x="24" y="386"/>
                    <a:pt x="24" y="386"/>
                  </a:cubicBezTo>
                  <a:cubicBezTo>
                    <a:pt x="25" y="396"/>
                    <a:pt x="26" y="404"/>
                    <a:pt x="28" y="414"/>
                  </a:cubicBezTo>
                  <a:cubicBezTo>
                    <a:pt x="28" y="414"/>
                    <a:pt x="28" y="414"/>
                    <a:pt x="27" y="414"/>
                  </a:cubicBezTo>
                  <a:cubicBezTo>
                    <a:pt x="29" y="422"/>
                    <a:pt x="31" y="429"/>
                    <a:pt x="33" y="439"/>
                  </a:cubicBezTo>
                  <a:cubicBezTo>
                    <a:pt x="31" y="429"/>
                    <a:pt x="29" y="422"/>
                    <a:pt x="27" y="414"/>
                  </a:cubicBezTo>
                  <a:cubicBezTo>
                    <a:pt x="28" y="414"/>
                    <a:pt x="28" y="414"/>
                    <a:pt x="28" y="414"/>
                  </a:cubicBezTo>
                  <a:cubicBezTo>
                    <a:pt x="26" y="404"/>
                    <a:pt x="25" y="396"/>
                    <a:pt x="24" y="386"/>
                  </a:cubicBezTo>
                  <a:cubicBezTo>
                    <a:pt x="24" y="386"/>
                    <a:pt x="24" y="386"/>
                    <a:pt x="24" y="386"/>
                  </a:cubicBezTo>
                  <a:close/>
                  <a:moveTo>
                    <a:pt x="32" y="440"/>
                  </a:moveTo>
                  <a:cubicBezTo>
                    <a:pt x="32" y="440"/>
                    <a:pt x="32" y="440"/>
                    <a:pt x="32" y="440"/>
                  </a:cubicBezTo>
                  <a:cubicBezTo>
                    <a:pt x="32" y="440"/>
                    <a:pt x="32" y="440"/>
                    <a:pt x="32" y="440"/>
                  </a:cubicBezTo>
                  <a:cubicBezTo>
                    <a:pt x="32" y="441"/>
                    <a:pt x="32" y="441"/>
                    <a:pt x="32" y="441"/>
                  </a:cubicBezTo>
                  <a:cubicBezTo>
                    <a:pt x="33" y="441"/>
                    <a:pt x="33" y="441"/>
                    <a:pt x="33" y="441"/>
                  </a:cubicBezTo>
                  <a:cubicBezTo>
                    <a:pt x="33" y="441"/>
                    <a:pt x="33" y="441"/>
                    <a:pt x="33" y="441"/>
                  </a:cubicBezTo>
                  <a:cubicBezTo>
                    <a:pt x="33" y="441"/>
                    <a:pt x="33" y="441"/>
                    <a:pt x="33" y="441"/>
                  </a:cubicBezTo>
                  <a:cubicBezTo>
                    <a:pt x="33" y="441"/>
                    <a:pt x="33" y="441"/>
                    <a:pt x="33" y="441"/>
                  </a:cubicBezTo>
                  <a:cubicBezTo>
                    <a:pt x="33" y="441"/>
                    <a:pt x="33" y="441"/>
                    <a:pt x="33" y="441"/>
                  </a:cubicBezTo>
                  <a:cubicBezTo>
                    <a:pt x="33" y="442"/>
                    <a:pt x="33" y="442"/>
                    <a:pt x="33" y="442"/>
                  </a:cubicBezTo>
                  <a:cubicBezTo>
                    <a:pt x="33" y="442"/>
                    <a:pt x="33" y="442"/>
                    <a:pt x="33" y="442"/>
                  </a:cubicBezTo>
                  <a:cubicBezTo>
                    <a:pt x="33" y="442"/>
                    <a:pt x="33" y="442"/>
                    <a:pt x="33" y="442"/>
                  </a:cubicBezTo>
                  <a:cubicBezTo>
                    <a:pt x="33" y="442"/>
                    <a:pt x="33" y="442"/>
                    <a:pt x="33" y="442"/>
                  </a:cubicBezTo>
                  <a:cubicBezTo>
                    <a:pt x="33" y="442"/>
                    <a:pt x="33" y="442"/>
                    <a:pt x="33" y="442"/>
                  </a:cubicBezTo>
                  <a:cubicBezTo>
                    <a:pt x="33" y="442"/>
                    <a:pt x="33" y="442"/>
                    <a:pt x="33" y="442"/>
                  </a:cubicBezTo>
                  <a:cubicBezTo>
                    <a:pt x="33" y="443"/>
                    <a:pt x="33" y="443"/>
                    <a:pt x="33" y="443"/>
                  </a:cubicBezTo>
                  <a:cubicBezTo>
                    <a:pt x="33" y="443"/>
                    <a:pt x="33" y="443"/>
                    <a:pt x="33" y="443"/>
                  </a:cubicBezTo>
                  <a:cubicBezTo>
                    <a:pt x="33" y="443"/>
                    <a:pt x="33" y="443"/>
                    <a:pt x="33" y="443"/>
                  </a:cubicBezTo>
                  <a:cubicBezTo>
                    <a:pt x="33" y="442"/>
                    <a:pt x="33" y="442"/>
                    <a:pt x="33" y="442"/>
                  </a:cubicBezTo>
                  <a:cubicBezTo>
                    <a:pt x="33" y="442"/>
                    <a:pt x="33" y="442"/>
                    <a:pt x="33" y="442"/>
                  </a:cubicBezTo>
                  <a:cubicBezTo>
                    <a:pt x="33" y="442"/>
                    <a:pt x="33" y="442"/>
                    <a:pt x="33" y="442"/>
                  </a:cubicBezTo>
                  <a:cubicBezTo>
                    <a:pt x="33" y="442"/>
                    <a:pt x="33" y="442"/>
                    <a:pt x="33" y="442"/>
                  </a:cubicBezTo>
                  <a:cubicBezTo>
                    <a:pt x="33" y="442"/>
                    <a:pt x="33" y="442"/>
                    <a:pt x="33" y="442"/>
                  </a:cubicBezTo>
                  <a:cubicBezTo>
                    <a:pt x="33" y="442"/>
                    <a:pt x="33" y="442"/>
                    <a:pt x="33" y="442"/>
                  </a:cubicBezTo>
                  <a:cubicBezTo>
                    <a:pt x="33" y="441"/>
                    <a:pt x="33" y="441"/>
                    <a:pt x="33" y="441"/>
                  </a:cubicBezTo>
                  <a:cubicBezTo>
                    <a:pt x="33" y="441"/>
                    <a:pt x="33" y="441"/>
                    <a:pt x="33" y="441"/>
                  </a:cubicBezTo>
                  <a:cubicBezTo>
                    <a:pt x="33" y="441"/>
                    <a:pt x="33" y="441"/>
                    <a:pt x="33" y="441"/>
                  </a:cubicBezTo>
                  <a:cubicBezTo>
                    <a:pt x="33" y="441"/>
                    <a:pt x="33" y="441"/>
                    <a:pt x="33" y="441"/>
                  </a:cubicBezTo>
                  <a:cubicBezTo>
                    <a:pt x="33" y="441"/>
                    <a:pt x="33" y="441"/>
                    <a:pt x="33" y="441"/>
                  </a:cubicBezTo>
                  <a:cubicBezTo>
                    <a:pt x="32" y="441"/>
                    <a:pt x="32" y="441"/>
                    <a:pt x="32" y="441"/>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moveTo>
                    <a:pt x="38" y="463"/>
                  </a:moveTo>
                  <a:cubicBezTo>
                    <a:pt x="38" y="461"/>
                    <a:pt x="38" y="461"/>
                    <a:pt x="38" y="461"/>
                  </a:cubicBezTo>
                  <a:cubicBezTo>
                    <a:pt x="38" y="460"/>
                    <a:pt x="38" y="460"/>
                    <a:pt x="38" y="460"/>
                  </a:cubicBezTo>
                  <a:cubicBezTo>
                    <a:pt x="37" y="459"/>
                    <a:pt x="37" y="459"/>
                    <a:pt x="37" y="459"/>
                  </a:cubicBezTo>
                  <a:cubicBezTo>
                    <a:pt x="37" y="458"/>
                    <a:pt x="37" y="458"/>
                    <a:pt x="37" y="458"/>
                  </a:cubicBezTo>
                  <a:cubicBezTo>
                    <a:pt x="37" y="457"/>
                    <a:pt x="37" y="457"/>
                    <a:pt x="37" y="457"/>
                  </a:cubicBezTo>
                  <a:cubicBezTo>
                    <a:pt x="36" y="455"/>
                    <a:pt x="36" y="455"/>
                    <a:pt x="36" y="455"/>
                  </a:cubicBezTo>
                  <a:cubicBezTo>
                    <a:pt x="36" y="454"/>
                    <a:pt x="36" y="454"/>
                    <a:pt x="36" y="454"/>
                  </a:cubicBezTo>
                  <a:cubicBezTo>
                    <a:pt x="36" y="453"/>
                    <a:pt x="36" y="453"/>
                    <a:pt x="36" y="453"/>
                  </a:cubicBezTo>
                  <a:cubicBezTo>
                    <a:pt x="35" y="451"/>
                    <a:pt x="35" y="451"/>
                    <a:pt x="35" y="451"/>
                  </a:cubicBezTo>
                  <a:cubicBezTo>
                    <a:pt x="35" y="450"/>
                    <a:pt x="35" y="450"/>
                    <a:pt x="35" y="450"/>
                  </a:cubicBezTo>
                  <a:cubicBezTo>
                    <a:pt x="35" y="449"/>
                    <a:pt x="35" y="449"/>
                    <a:pt x="35" y="449"/>
                  </a:cubicBezTo>
                  <a:cubicBezTo>
                    <a:pt x="34" y="448"/>
                    <a:pt x="34" y="448"/>
                    <a:pt x="34" y="448"/>
                  </a:cubicBezTo>
                  <a:cubicBezTo>
                    <a:pt x="34" y="446"/>
                    <a:pt x="34" y="446"/>
                    <a:pt x="34" y="446"/>
                  </a:cubicBezTo>
                  <a:cubicBezTo>
                    <a:pt x="34" y="445"/>
                    <a:pt x="34" y="445"/>
                    <a:pt x="34" y="445"/>
                  </a:cubicBezTo>
                  <a:cubicBezTo>
                    <a:pt x="33" y="444"/>
                    <a:pt x="33" y="444"/>
                    <a:pt x="33" y="444"/>
                  </a:cubicBezTo>
                  <a:cubicBezTo>
                    <a:pt x="33" y="443"/>
                    <a:pt x="33" y="443"/>
                    <a:pt x="33" y="443"/>
                  </a:cubicBezTo>
                  <a:cubicBezTo>
                    <a:pt x="33" y="444"/>
                    <a:pt x="33" y="444"/>
                    <a:pt x="33" y="444"/>
                  </a:cubicBezTo>
                  <a:cubicBezTo>
                    <a:pt x="34" y="445"/>
                    <a:pt x="34" y="445"/>
                    <a:pt x="34" y="445"/>
                  </a:cubicBezTo>
                  <a:cubicBezTo>
                    <a:pt x="34" y="446"/>
                    <a:pt x="34" y="446"/>
                    <a:pt x="34" y="446"/>
                  </a:cubicBezTo>
                  <a:cubicBezTo>
                    <a:pt x="34" y="448"/>
                    <a:pt x="34" y="448"/>
                    <a:pt x="34" y="448"/>
                  </a:cubicBezTo>
                  <a:cubicBezTo>
                    <a:pt x="35" y="449"/>
                    <a:pt x="35" y="449"/>
                    <a:pt x="35" y="449"/>
                  </a:cubicBezTo>
                  <a:cubicBezTo>
                    <a:pt x="35" y="450"/>
                    <a:pt x="35" y="450"/>
                    <a:pt x="35" y="450"/>
                  </a:cubicBezTo>
                  <a:cubicBezTo>
                    <a:pt x="35" y="451"/>
                    <a:pt x="35" y="451"/>
                    <a:pt x="35" y="451"/>
                  </a:cubicBezTo>
                  <a:cubicBezTo>
                    <a:pt x="36" y="453"/>
                    <a:pt x="36" y="453"/>
                    <a:pt x="36" y="453"/>
                  </a:cubicBezTo>
                  <a:cubicBezTo>
                    <a:pt x="36" y="454"/>
                    <a:pt x="36" y="454"/>
                    <a:pt x="36" y="454"/>
                  </a:cubicBezTo>
                  <a:cubicBezTo>
                    <a:pt x="36" y="455"/>
                    <a:pt x="36" y="455"/>
                    <a:pt x="36" y="455"/>
                  </a:cubicBezTo>
                  <a:cubicBezTo>
                    <a:pt x="37" y="457"/>
                    <a:pt x="37" y="457"/>
                    <a:pt x="37" y="457"/>
                  </a:cubicBezTo>
                  <a:cubicBezTo>
                    <a:pt x="37" y="458"/>
                    <a:pt x="37" y="458"/>
                    <a:pt x="37" y="458"/>
                  </a:cubicBezTo>
                  <a:cubicBezTo>
                    <a:pt x="37" y="459"/>
                    <a:pt x="37" y="459"/>
                    <a:pt x="37" y="459"/>
                  </a:cubicBezTo>
                  <a:cubicBezTo>
                    <a:pt x="38" y="460"/>
                    <a:pt x="38" y="460"/>
                    <a:pt x="38" y="460"/>
                  </a:cubicBezTo>
                  <a:cubicBezTo>
                    <a:pt x="38" y="461"/>
                    <a:pt x="38" y="461"/>
                    <a:pt x="38" y="461"/>
                  </a:cubicBezTo>
                  <a:cubicBezTo>
                    <a:pt x="38" y="463"/>
                    <a:pt x="38" y="463"/>
                    <a:pt x="38" y="463"/>
                  </a:cubicBezTo>
                  <a:moveTo>
                    <a:pt x="38" y="465"/>
                  </a:moveTo>
                  <a:cubicBezTo>
                    <a:pt x="38" y="465"/>
                    <a:pt x="38" y="465"/>
                    <a:pt x="38" y="465"/>
                  </a:cubicBezTo>
                  <a:cubicBezTo>
                    <a:pt x="38" y="466"/>
                    <a:pt x="38" y="466"/>
                    <a:pt x="38" y="466"/>
                  </a:cubicBezTo>
                  <a:cubicBezTo>
                    <a:pt x="38" y="466"/>
                    <a:pt x="38" y="466"/>
                    <a:pt x="38" y="466"/>
                  </a:cubicBezTo>
                  <a:cubicBezTo>
                    <a:pt x="39" y="466"/>
                    <a:pt x="39" y="466"/>
                    <a:pt x="39" y="466"/>
                  </a:cubicBezTo>
                  <a:cubicBezTo>
                    <a:pt x="39" y="466"/>
                    <a:pt x="39" y="466"/>
                    <a:pt x="39" y="466"/>
                  </a:cubicBezTo>
                  <a:cubicBezTo>
                    <a:pt x="39" y="466"/>
                    <a:pt x="39" y="466"/>
                    <a:pt x="39" y="466"/>
                  </a:cubicBezTo>
                  <a:cubicBezTo>
                    <a:pt x="39" y="467"/>
                    <a:pt x="39" y="467"/>
                    <a:pt x="39" y="467"/>
                  </a:cubicBezTo>
                  <a:cubicBezTo>
                    <a:pt x="39" y="467"/>
                    <a:pt x="39" y="467"/>
                    <a:pt x="39" y="467"/>
                  </a:cubicBezTo>
                  <a:cubicBezTo>
                    <a:pt x="39" y="467"/>
                    <a:pt x="39" y="467"/>
                    <a:pt x="39" y="467"/>
                  </a:cubicBezTo>
                  <a:cubicBezTo>
                    <a:pt x="39" y="467"/>
                    <a:pt x="39" y="467"/>
                    <a:pt x="39" y="467"/>
                  </a:cubicBezTo>
                  <a:cubicBezTo>
                    <a:pt x="39" y="468"/>
                    <a:pt x="39" y="468"/>
                    <a:pt x="39" y="468"/>
                  </a:cubicBezTo>
                  <a:cubicBezTo>
                    <a:pt x="39" y="468"/>
                    <a:pt x="39" y="468"/>
                    <a:pt x="39" y="468"/>
                  </a:cubicBezTo>
                  <a:cubicBezTo>
                    <a:pt x="39" y="468"/>
                    <a:pt x="39" y="468"/>
                    <a:pt x="39" y="468"/>
                  </a:cubicBezTo>
                  <a:cubicBezTo>
                    <a:pt x="39" y="468"/>
                    <a:pt x="39" y="468"/>
                    <a:pt x="39" y="468"/>
                  </a:cubicBezTo>
                  <a:cubicBezTo>
                    <a:pt x="39" y="469"/>
                    <a:pt x="39" y="469"/>
                    <a:pt x="39" y="469"/>
                  </a:cubicBezTo>
                  <a:cubicBezTo>
                    <a:pt x="39" y="469"/>
                    <a:pt x="39" y="469"/>
                    <a:pt x="39" y="469"/>
                  </a:cubicBezTo>
                  <a:cubicBezTo>
                    <a:pt x="39" y="469"/>
                    <a:pt x="39" y="469"/>
                    <a:pt x="39" y="469"/>
                  </a:cubicBezTo>
                  <a:cubicBezTo>
                    <a:pt x="39" y="468"/>
                    <a:pt x="39" y="468"/>
                    <a:pt x="39" y="468"/>
                  </a:cubicBezTo>
                  <a:cubicBezTo>
                    <a:pt x="39" y="468"/>
                    <a:pt x="39" y="468"/>
                    <a:pt x="39" y="468"/>
                  </a:cubicBezTo>
                  <a:cubicBezTo>
                    <a:pt x="39" y="468"/>
                    <a:pt x="39" y="468"/>
                    <a:pt x="39" y="468"/>
                  </a:cubicBezTo>
                  <a:cubicBezTo>
                    <a:pt x="39" y="468"/>
                    <a:pt x="39" y="468"/>
                    <a:pt x="39" y="468"/>
                  </a:cubicBezTo>
                  <a:cubicBezTo>
                    <a:pt x="39" y="467"/>
                    <a:pt x="39" y="467"/>
                    <a:pt x="39" y="467"/>
                  </a:cubicBezTo>
                  <a:cubicBezTo>
                    <a:pt x="39" y="467"/>
                    <a:pt x="39" y="467"/>
                    <a:pt x="39" y="467"/>
                  </a:cubicBezTo>
                  <a:cubicBezTo>
                    <a:pt x="39" y="467"/>
                    <a:pt x="39" y="467"/>
                    <a:pt x="39" y="467"/>
                  </a:cubicBezTo>
                  <a:cubicBezTo>
                    <a:pt x="39" y="467"/>
                    <a:pt x="39" y="467"/>
                    <a:pt x="39" y="467"/>
                  </a:cubicBezTo>
                  <a:cubicBezTo>
                    <a:pt x="39" y="466"/>
                    <a:pt x="39" y="466"/>
                    <a:pt x="39" y="466"/>
                  </a:cubicBezTo>
                  <a:cubicBezTo>
                    <a:pt x="39" y="466"/>
                    <a:pt x="39" y="466"/>
                    <a:pt x="39" y="466"/>
                  </a:cubicBezTo>
                  <a:cubicBezTo>
                    <a:pt x="39" y="466"/>
                    <a:pt x="39" y="466"/>
                    <a:pt x="39" y="466"/>
                  </a:cubicBezTo>
                  <a:cubicBezTo>
                    <a:pt x="38" y="466"/>
                    <a:pt x="38" y="466"/>
                    <a:pt x="38" y="466"/>
                  </a:cubicBezTo>
                  <a:cubicBezTo>
                    <a:pt x="38" y="466"/>
                    <a:pt x="38" y="466"/>
                    <a:pt x="38" y="466"/>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4"/>
                    <a:pt x="39" y="464"/>
                    <a:pt x="39" y="464"/>
                  </a:cubicBezTo>
                  <a:cubicBezTo>
                    <a:pt x="39" y="464"/>
                    <a:pt x="39" y="464"/>
                    <a:pt x="39" y="464"/>
                  </a:cubicBezTo>
                  <a:cubicBezTo>
                    <a:pt x="39" y="464"/>
                    <a:pt x="39" y="464"/>
                    <a:pt x="39" y="464"/>
                  </a:cubicBezTo>
                  <a:cubicBezTo>
                    <a:pt x="39" y="464"/>
                    <a:pt x="39" y="464"/>
                    <a:pt x="39" y="464"/>
                  </a:cubicBezTo>
                  <a:cubicBezTo>
                    <a:pt x="39" y="464"/>
                    <a:pt x="39" y="464"/>
                    <a:pt x="39" y="464"/>
                  </a:cubicBezTo>
                  <a:cubicBezTo>
                    <a:pt x="39" y="464"/>
                    <a:pt x="39" y="464"/>
                    <a:pt x="39" y="464"/>
                  </a:cubicBezTo>
                  <a:cubicBezTo>
                    <a:pt x="39" y="463"/>
                    <a:pt x="39" y="463"/>
                    <a:pt x="39" y="463"/>
                  </a:cubicBezTo>
                  <a:cubicBezTo>
                    <a:pt x="39" y="463"/>
                    <a:pt x="39" y="463"/>
                    <a:pt x="39" y="463"/>
                  </a:cubicBezTo>
                  <a:cubicBezTo>
                    <a:pt x="39" y="463"/>
                    <a:pt x="39" y="463"/>
                    <a:pt x="39" y="463"/>
                  </a:cubicBezTo>
                  <a:cubicBezTo>
                    <a:pt x="38" y="463"/>
                    <a:pt x="38" y="463"/>
                    <a:pt x="38" y="463"/>
                  </a:cubicBezTo>
                  <a:cubicBezTo>
                    <a:pt x="38" y="463"/>
                    <a:pt x="38" y="463"/>
                    <a:pt x="38" y="463"/>
                  </a:cubicBezTo>
                  <a:cubicBezTo>
                    <a:pt x="38" y="463"/>
                    <a:pt x="38" y="463"/>
                    <a:pt x="38" y="463"/>
                  </a:cubicBezTo>
                  <a:cubicBezTo>
                    <a:pt x="38" y="462"/>
                    <a:pt x="38" y="462"/>
                    <a:pt x="38" y="462"/>
                  </a:cubicBezTo>
                  <a:cubicBezTo>
                    <a:pt x="38" y="463"/>
                    <a:pt x="38" y="463"/>
                    <a:pt x="38" y="463"/>
                  </a:cubicBezTo>
                  <a:cubicBezTo>
                    <a:pt x="38" y="463"/>
                    <a:pt x="38" y="463"/>
                    <a:pt x="38" y="463"/>
                  </a:cubicBezTo>
                  <a:cubicBezTo>
                    <a:pt x="38" y="463"/>
                    <a:pt x="38" y="463"/>
                    <a:pt x="38" y="463"/>
                  </a:cubicBezTo>
                  <a:cubicBezTo>
                    <a:pt x="39" y="463"/>
                    <a:pt x="39" y="463"/>
                    <a:pt x="39" y="463"/>
                  </a:cubicBezTo>
                  <a:cubicBezTo>
                    <a:pt x="39" y="463"/>
                    <a:pt x="39" y="463"/>
                    <a:pt x="39" y="463"/>
                  </a:cubicBezTo>
                  <a:cubicBezTo>
                    <a:pt x="39" y="463"/>
                    <a:pt x="39" y="463"/>
                    <a:pt x="39" y="463"/>
                  </a:cubicBezTo>
                  <a:cubicBezTo>
                    <a:pt x="39" y="464"/>
                    <a:pt x="39" y="464"/>
                    <a:pt x="39" y="464"/>
                  </a:cubicBezTo>
                  <a:cubicBezTo>
                    <a:pt x="39" y="464"/>
                    <a:pt x="39" y="464"/>
                    <a:pt x="39" y="464"/>
                  </a:cubicBezTo>
                  <a:cubicBezTo>
                    <a:pt x="39" y="464"/>
                    <a:pt x="39" y="464"/>
                    <a:pt x="39" y="464"/>
                  </a:cubicBezTo>
                  <a:cubicBezTo>
                    <a:pt x="39" y="464"/>
                    <a:pt x="39" y="464"/>
                    <a:pt x="39" y="464"/>
                  </a:cubicBezTo>
                  <a:cubicBezTo>
                    <a:pt x="39" y="464"/>
                    <a:pt x="39" y="464"/>
                    <a:pt x="39" y="464"/>
                  </a:cubicBezTo>
                  <a:cubicBezTo>
                    <a:pt x="39" y="464"/>
                    <a:pt x="39" y="464"/>
                    <a:pt x="39" y="464"/>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moveTo>
                    <a:pt x="45" y="485"/>
                  </a:moveTo>
                  <a:cubicBezTo>
                    <a:pt x="44" y="484"/>
                    <a:pt x="44" y="484"/>
                    <a:pt x="44" y="484"/>
                  </a:cubicBezTo>
                  <a:cubicBezTo>
                    <a:pt x="44" y="483"/>
                    <a:pt x="44" y="483"/>
                    <a:pt x="44" y="483"/>
                  </a:cubicBezTo>
                  <a:cubicBezTo>
                    <a:pt x="44" y="482"/>
                    <a:pt x="44" y="482"/>
                    <a:pt x="44" y="482"/>
                  </a:cubicBezTo>
                  <a:cubicBezTo>
                    <a:pt x="43" y="481"/>
                    <a:pt x="43" y="481"/>
                    <a:pt x="43" y="481"/>
                  </a:cubicBezTo>
                  <a:cubicBezTo>
                    <a:pt x="43" y="480"/>
                    <a:pt x="43" y="480"/>
                    <a:pt x="43" y="480"/>
                  </a:cubicBezTo>
                  <a:cubicBezTo>
                    <a:pt x="43" y="479"/>
                    <a:pt x="43" y="479"/>
                    <a:pt x="43" y="479"/>
                  </a:cubicBezTo>
                  <a:cubicBezTo>
                    <a:pt x="42" y="478"/>
                    <a:pt x="42" y="478"/>
                    <a:pt x="42" y="478"/>
                  </a:cubicBezTo>
                  <a:cubicBezTo>
                    <a:pt x="42" y="477"/>
                    <a:pt x="42" y="477"/>
                    <a:pt x="42" y="477"/>
                  </a:cubicBezTo>
                  <a:cubicBezTo>
                    <a:pt x="42" y="476"/>
                    <a:pt x="42" y="476"/>
                    <a:pt x="42" y="476"/>
                  </a:cubicBezTo>
                  <a:cubicBezTo>
                    <a:pt x="41" y="475"/>
                    <a:pt x="41" y="475"/>
                    <a:pt x="41" y="475"/>
                  </a:cubicBezTo>
                  <a:cubicBezTo>
                    <a:pt x="41" y="474"/>
                    <a:pt x="41" y="474"/>
                    <a:pt x="41" y="474"/>
                  </a:cubicBezTo>
                  <a:cubicBezTo>
                    <a:pt x="41" y="473"/>
                    <a:pt x="41" y="473"/>
                    <a:pt x="41" y="473"/>
                  </a:cubicBezTo>
                  <a:cubicBezTo>
                    <a:pt x="40" y="472"/>
                    <a:pt x="40" y="472"/>
                    <a:pt x="40" y="472"/>
                  </a:cubicBezTo>
                  <a:cubicBezTo>
                    <a:pt x="40" y="471"/>
                    <a:pt x="40" y="471"/>
                    <a:pt x="40" y="471"/>
                  </a:cubicBezTo>
                  <a:cubicBezTo>
                    <a:pt x="40" y="470"/>
                    <a:pt x="40" y="470"/>
                    <a:pt x="40" y="470"/>
                  </a:cubicBezTo>
                  <a:cubicBezTo>
                    <a:pt x="39" y="469"/>
                    <a:pt x="39" y="469"/>
                    <a:pt x="39" y="469"/>
                  </a:cubicBezTo>
                  <a:cubicBezTo>
                    <a:pt x="40" y="470"/>
                    <a:pt x="40" y="470"/>
                    <a:pt x="40" y="470"/>
                  </a:cubicBezTo>
                  <a:cubicBezTo>
                    <a:pt x="40" y="471"/>
                    <a:pt x="40" y="471"/>
                    <a:pt x="40" y="471"/>
                  </a:cubicBezTo>
                  <a:cubicBezTo>
                    <a:pt x="40" y="472"/>
                    <a:pt x="40" y="472"/>
                    <a:pt x="40" y="472"/>
                  </a:cubicBezTo>
                  <a:cubicBezTo>
                    <a:pt x="41" y="473"/>
                    <a:pt x="41" y="473"/>
                    <a:pt x="41" y="473"/>
                  </a:cubicBezTo>
                  <a:cubicBezTo>
                    <a:pt x="41" y="474"/>
                    <a:pt x="41" y="474"/>
                    <a:pt x="41" y="474"/>
                  </a:cubicBezTo>
                  <a:cubicBezTo>
                    <a:pt x="41" y="475"/>
                    <a:pt x="41" y="475"/>
                    <a:pt x="41" y="475"/>
                  </a:cubicBezTo>
                  <a:cubicBezTo>
                    <a:pt x="42" y="476"/>
                    <a:pt x="42" y="476"/>
                    <a:pt x="42" y="476"/>
                  </a:cubicBezTo>
                  <a:cubicBezTo>
                    <a:pt x="42" y="477"/>
                    <a:pt x="42" y="477"/>
                    <a:pt x="42" y="477"/>
                  </a:cubicBezTo>
                  <a:cubicBezTo>
                    <a:pt x="42" y="478"/>
                    <a:pt x="42" y="478"/>
                    <a:pt x="42" y="478"/>
                  </a:cubicBezTo>
                  <a:cubicBezTo>
                    <a:pt x="43" y="479"/>
                    <a:pt x="43" y="479"/>
                    <a:pt x="43" y="479"/>
                  </a:cubicBezTo>
                  <a:cubicBezTo>
                    <a:pt x="43" y="480"/>
                    <a:pt x="43" y="480"/>
                    <a:pt x="43" y="480"/>
                  </a:cubicBezTo>
                  <a:cubicBezTo>
                    <a:pt x="43" y="481"/>
                    <a:pt x="43" y="481"/>
                    <a:pt x="43" y="481"/>
                  </a:cubicBezTo>
                  <a:cubicBezTo>
                    <a:pt x="44" y="482"/>
                    <a:pt x="44" y="482"/>
                    <a:pt x="44" y="482"/>
                  </a:cubicBezTo>
                  <a:cubicBezTo>
                    <a:pt x="44" y="483"/>
                    <a:pt x="44" y="483"/>
                    <a:pt x="44" y="483"/>
                  </a:cubicBezTo>
                  <a:cubicBezTo>
                    <a:pt x="44" y="484"/>
                    <a:pt x="44" y="484"/>
                    <a:pt x="44" y="484"/>
                  </a:cubicBezTo>
                  <a:cubicBezTo>
                    <a:pt x="45" y="485"/>
                    <a:pt x="45" y="485"/>
                    <a:pt x="45" y="485"/>
                  </a:cubicBezTo>
                  <a:moveTo>
                    <a:pt x="43" y="489"/>
                  </a:moveTo>
                  <a:cubicBezTo>
                    <a:pt x="43" y="488"/>
                    <a:pt x="43" y="488"/>
                    <a:pt x="43" y="488"/>
                  </a:cubicBezTo>
                  <a:cubicBezTo>
                    <a:pt x="44" y="488"/>
                    <a:pt x="44" y="488"/>
                    <a:pt x="44" y="488"/>
                  </a:cubicBezTo>
                  <a:cubicBezTo>
                    <a:pt x="44" y="488"/>
                    <a:pt x="44" y="488"/>
                    <a:pt x="44" y="488"/>
                  </a:cubicBezTo>
                  <a:cubicBezTo>
                    <a:pt x="44" y="488"/>
                    <a:pt x="44" y="488"/>
                    <a:pt x="44" y="488"/>
                  </a:cubicBezTo>
                  <a:cubicBezTo>
                    <a:pt x="44" y="487"/>
                    <a:pt x="44" y="487"/>
                    <a:pt x="44" y="487"/>
                  </a:cubicBezTo>
                  <a:cubicBezTo>
                    <a:pt x="44" y="487"/>
                    <a:pt x="44" y="487"/>
                    <a:pt x="44" y="487"/>
                  </a:cubicBezTo>
                  <a:cubicBezTo>
                    <a:pt x="44" y="487"/>
                    <a:pt x="44" y="487"/>
                    <a:pt x="44" y="487"/>
                  </a:cubicBezTo>
                  <a:cubicBezTo>
                    <a:pt x="44" y="487"/>
                    <a:pt x="44" y="487"/>
                    <a:pt x="44" y="487"/>
                  </a:cubicBezTo>
                  <a:cubicBezTo>
                    <a:pt x="44" y="486"/>
                    <a:pt x="44" y="486"/>
                    <a:pt x="44" y="486"/>
                  </a:cubicBezTo>
                  <a:cubicBezTo>
                    <a:pt x="44" y="486"/>
                    <a:pt x="44" y="486"/>
                    <a:pt x="44" y="486"/>
                  </a:cubicBezTo>
                  <a:cubicBezTo>
                    <a:pt x="44" y="486"/>
                    <a:pt x="44" y="486"/>
                    <a:pt x="44" y="486"/>
                  </a:cubicBezTo>
                  <a:cubicBezTo>
                    <a:pt x="44" y="486"/>
                    <a:pt x="44" y="486"/>
                    <a:pt x="44" y="486"/>
                  </a:cubicBezTo>
                  <a:cubicBezTo>
                    <a:pt x="45" y="486"/>
                    <a:pt x="45" y="486"/>
                    <a:pt x="45" y="486"/>
                  </a:cubicBezTo>
                  <a:cubicBezTo>
                    <a:pt x="45" y="485"/>
                    <a:pt x="45" y="485"/>
                    <a:pt x="45" y="485"/>
                  </a:cubicBezTo>
                  <a:cubicBezTo>
                    <a:pt x="45" y="485"/>
                    <a:pt x="45" y="485"/>
                    <a:pt x="45" y="485"/>
                  </a:cubicBezTo>
                  <a:cubicBezTo>
                    <a:pt x="45" y="485"/>
                    <a:pt x="45" y="485"/>
                    <a:pt x="45" y="485"/>
                  </a:cubicBezTo>
                  <a:cubicBezTo>
                    <a:pt x="45" y="485"/>
                    <a:pt x="45" y="485"/>
                    <a:pt x="45" y="485"/>
                  </a:cubicBezTo>
                  <a:cubicBezTo>
                    <a:pt x="45" y="485"/>
                    <a:pt x="45" y="485"/>
                    <a:pt x="45" y="485"/>
                  </a:cubicBezTo>
                  <a:cubicBezTo>
                    <a:pt x="45" y="486"/>
                    <a:pt x="45" y="486"/>
                    <a:pt x="45" y="486"/>
                  </a:cubicBezTo>
                  <a:cubicBezTo>
                    <a:pt x="44" y="486"/>
                    <a:pt x="44" y="486"/>
                    <a:pt x="44" y="486"/>
                  </a:cubicBezTo>
                  <a:cubicBezTo>
                    <a:pt x="44" y="486"/>
                    <a:pt x="44" y="486"/>
                    <a:pt x="44" y="486"/>
                  </a:cubicBezTo>
                  <a:cubicBezTo>
                    <a:pt x="44" y="486"/>
                    <a:pt x="44" y="486"/>
                    <a:pt x="44" y="486"/>
                  </a:cubicBezTo>
                  <a:cubicBezTo>
                    <a:pt x="44" y="486"/>
                    <a:pt x="44" y="486"/>
                    <a:pt x="44" y="486"/>
                  </a:cubicBezTo>
                  <a:cubicBezTo>
                    <a:pt x="44" y="487"/>
                    <a:pt x="44" y="487"/>
                    <a:pt x="44" y="487"/>
                  </a:cubicBezTo>
                  <a:cubicBezTo>
                    <a:pt x="44" y="487"/>
                    <a:pt x="44" y="487"/>
                    <a:pt x="44" y="487"/>
                  </a:cubicBezTo>
                  <a:cubicBezTo>
                    <a:pt x="44" y="487"/>
                    <a:pt x="44" y="487"/>
                    <a:pt x="44" y="487"/>
                  </a:cubicBezTo>
                  <a:cubicBezTo>
                    <a:pt x="44" y="487"/>
                    <a:pt x="44" y="487"/>
                    <a:pt x="44" y="487"/>
                  </a:cubicBezTo>
                  <a:cubicBezTo>
                    <a:pt x="44" y="488"/>
                    <a:pt x="44" y="488"/>
                    <a:pt x="44" y="488"/>
                  </a:cubicBezTo>
                  <a:cubicBezTo>
                    <a:pt x="44" y="488"/>
                    <a:pt x="44" y="488"/>
                    <a:pt x="44" y="488"/>
                  </a:cubicBezTo>
                  <a:cubicBezTo>
                    <a:pt x="44" y="488"/>
                    <a:pt x="44" y="488"/>
                    <a:pt x="44" y="488"/>
                  </a:cubicBezTo>
                  <a:cubicBezTo>
                    <a:pt x="43" y="488"/>
                    <a:pt x="43" y="488"/>
                    <a:pt x="43" y="488"/>
                  </a:cubicBezTo>
                  <a:cubicBezTo>
                    <a:pt x="43" y="489"/>
                    <a:pt x="43" y="489"/>
                    <a:pt x="43" y="489"/>
                  </a:cubicBezTo>
                  <a:moveTo>
                    <a:pt x="41" y="489"/>
                  </a:moveTo>
                  <a:cubicBezTo>
                    <a:pt x="42" y="489"/>
                    <a:pt x="42" y="489"/>
                    <a:pt x="42" y="489"/>
                  </a:cubicBezTo>
                  <a:cubicBezTo>
                    <a:pt x="42" y="490"/>
                    <a:pt x="42" y="490"/>
                    <a:pt x="42" y="490"/>
                  </a:cubicBezTo>
                  <a:cubicBezTo>
                    <a:pt x="42" y="490"/>
                    <a:pt x="42" y="490"/>
                    <a:pt x="42" y="490"/>
                  </a:cubicBezTo>
                  <a:cubicBezTo>
                    <a:pt x="42" y="491"/>
                    <a:pt x="42" y="491"/>
                    <a:pt x="42" y="491"/>
                  </a:cubicBezTo>
                  <a:cubicBezTo>
                    <a:pt x="42" y="491"/>
                    <a:pt x="42" y="491"/>
                    <a:pt x="42" y="491"/>
                  </a:cubicBezTo>
                  <a:cubicBezTo>
                    <a:pt x="43" y="492"/>
                    <a:pt x="43" y="492"/>
                    <a:pt x="43" y="492"/>
                  </a:cubicBezTo>
                  <a:cubicBezTo>
                    <a:pt x="43" y="493"/>
                    <a:pt x="43" y="493"/>
                    <a:pt x="43" y="493"/>
                  </a:cubicBezTo>
                  <a:cubicBezTo>
                    <a:pt x="43" y="493"/>
                    <a:pt x="43" y="493"/>
                    <a:pt x="43" y="493"/>
                  </a:cubicBezTo>
                  <a:cubicBezTo>
                    <a:pt x="43" y="494"/>
                    <a:pt x="43" y="494"/>
                    <a:pt x="43" y="494"/>
                  </a:cubicBezTo>
                  <a:cubicBezTo>
                    <a:pt x="44" y="494"/>
                    <a:pt x="44" y="494"/>
                    <a:pt x="44" y="494"/>
                  </a:cubicBezTo>
                  <a:cubicBezTo>
                    <a:pt x="44" y="495"/>
                    <a:pt x="44" y="495"/>
                    <a:pt x="44" y="495"/>
                  </a:cubicBezTo>
                  <a:cubicBezTo>
                    <a:pt x="44" y="496"/>
                    <a:pt x="44" y="496"/>
                    <a:pt x="44" y="496"/>
                  </a:cubicBezTo>
                  <a:cubicBezTo>
                    <a:pt x="44" y="496"/>
                    <a:pt x="44" y="496"/>
                    <a:pt x="44" y="496"/>
                  </a:cubicBezTo>
                  <a:cubicBezTo>
                    <a:pt x="45" y="497"/>
                    <a:pt x="45" y="497"/>
                    <a:pt x="45" y="497"/>
                  </a:cubicBezTo>
                  <a:cubicBezTo>
                    <a:pt x="45" y="497"/>
                    <a:pt x="45" y="497"/>
                    <a:pt x="45" y="497"/>
                  </a:cubicBezTo>
                  <a:cubicBezTo>
                    <a:pt x="45" y="498"/>
                    <a:pt x="45" y="498"/>
                    <a:pt x="45" y="498"/>
                  </a:cubicBezTo>
                  <a:cubicBezTo>
                    <a:pt x="45" y="497"/>
                    <a:pt x="45" y="497"/>
                    <a:pt x="45" y="497"/>
                  </a:cubicBezTo>
                  <a:cubicBezTo>
                    <a:pt x="45" y="497"/>
                    <a:pt x="45" y="497"/>
                    <a:pt x="45" y="497"/>
                  </a:cubicBezTo>
                  <a:cubicBezTo>
                    <a:pt x="44" y="496"/>
                    <a:pt x="44" y="496"/>
                    <a:pt x="44" y="496"/>
                  </a:cubicBezTo>
                  <a:cubicBezTo>
                    <a:pt x="44" y="496"/>
                    <a:pt x="44" y="496"/>
                    <a:pt x="44" y="496"/>
                  </a:cubicBezTo>
                  <a:cubicBezTo>
                    <a:pt x="44" y="495"/>
                    <a:pt x="44" y="495"/>
                    <a:pt x="44" y="495"/>
                  </a:cubicBezTo>
                  <a:cubicBezTo>
                    <a:pt x="44" y="494"/>
                    <a:pt x="44" y="494"/>
                    <a:pt x="44" y="494"/>
                  </a:cubicBezTo>
                  <a:cubicBezTo>
                    <a:pt x="43" y="494"/>
                    <a:pt x="43" y="494"/>
                    <a:pt x="43" y="494"/>
                  </a:cubicBezTo>
                  <a:cubicBezTo>
                    <a:pt x="43" y="493"/>
                    <a:pt x="43" y="493"/>
                    <a:pt x="43" y="493"/>
                  </a:cubicBezTo>
                  <a:cubicBezTo>
                    <a:pt x="43" y="493"/>
                    <a:pt x="43" y="493"/>
                    <a:pt x="43" y="493"/>
                  </a:cubicBezTo>
                  <a:cubicBezTo>
                    <a:pt x="43" y="492"/>
                    <a:pt x="43" y="492"/>
                    <a:pt x="43" y="492"/>
                  </a:cubicBezTo>
                  <a:cubicBezTo>
                    <a:pt x="42" y="491"/>
                    <a:pt x="42" y="491"/>
                    <a:pt x="42" y="491"/>
                  </a:cubicBezTo>
                  <a:cubicBezTo>
                    <a:pt x="42" y="491"/>
                    <a:pt x="42" y="491"/>
                    <a:pt x="42" y="491"/>
                  </a:cubicBezTo>
                  <a:cubicBezTo>
                    <a:pt x="42" y="490"/>
                    <a:pt x="42" y="490"/>
                    <a:pt x="42" y="490"/>
                  </a:cubicBezTo>
                  <a:cubicBezTo>
                    <a:pt x="42" y="490"/>
                    <a:pt x="42" y="490"/>
                    <a:pt x="42" y="490"/>
                  </a:cubicBezTo>
                  <a:cubicBezTo>
                    <a:pt x="42" y="489"/>
                    <a:pt x="42" y="489"/>
                    <a:pt x="42" y="489"/>
                  </a:cubicBezTo>
                  <a:cubicBezTo>
                    <a:pt x="41" y="489"/>
                    <a:pt x="41" y="489"/>
                    <a:pt x="41"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1" y="489"/>
                    <a:pt x="41" y="489"/>
                    <a:pt x="41" y="489"/>
                  </a:cubicBezTo>
                  <a:moveTo>
                    <a:pt x="45" y="498"/>
                  </a:moveTo>
                  <a:cubicBezTo>
                    <a:pt x="45" y="498"/>
                    <a:pt x="45" y="498"/>
                    <a:pt x="45" y="498"/>
                  </a:cubicBezTo>
                  <a:cubicBezTo>
                    <a:pt x="45" y="498"/>
                    <a:pt x="45" y="498"/>
                    <a:pt x="45" y="498"/>
                  </a:cubicBezTo>
                  <a:cubicBezTo>
                    <a:pt x="45" y="499"/>
                    <a:pt x="45" y="499"/>
                    <a:pt x="45" y="499"/>
                  </a:cubicBezTo>
                  <a:cubicBezTo>
                    <a:pt x="45" y="499"/>
                    <a:pt x="45" y="499"/>
                    <a:pt x="45" y="499"/>
                  </a:cubicBezTo>
                  <a:cubicBezTo>
                    <a:pt x="45" y="499"/>
                    <a:pt x="45" y="499"/>
                    <a:pt x="45" y="499"/>
                  </a:cubicBezTo>
                  <a:cubicBezTo>
                    <a:pt x="46" y="499"/>
                    <a:pt x="46" y="499"/>
                    <a:pt x="46" y="499"/>
                  </a:cubicBezTo>
                  <a:cubicBezTo>
                    <a:pt x="46" y="499"/>
                    <a:pt x="46" y="499"/>
                    <a:pt x="46" y="499"/>
                  </a:cubicBezTo>
                  <a:cubicBezTo>
                    <a:pt x="46" y="500"/>
                    <a:pt x="46" y="500"/>
                    <a:pt x="46" y="500"/>
                  </a:cubicBezTo>
                  <a:cubicBezTo>
                    <a:pt x="46" y="500"/>
                    <a:pt x="46" y="500"/>
                    <a:pt x="46" y="500"/>
                  </a:cubicBezTo>
                  <a:cubicBezTo>
                    <a:pt x="46" y="500"/>
                    <a:pt x="46" y="500"/>
                    <a:pt x="46" y="500"/>
                  </a:cubicBezTo>
                  <a:cubicBezTo>
                    <a:pt x="46" y="500"/>
                    <a:pt x="46" y="500"/>
                    <a:pt x="46" y="500"/>
                  </a:cubicBezTo>
                  <a:cubicBezTo>
                    <a:pt x="46" y="501"/>
                    <a:pt x="46" y="501"/>
                    <a:pt x="46" y="501"/>
                  </a:cubicBezTo>
                  <a:cubicBezTo>
                    <a:pt x="46" y="501"/>
                    <a:pt x="46" y="501"/>
                    <a:pt x="46" y="501"/>
                  </a:cubicBezTo>
                  <a:cubicBezTo>
                    <a:pt x="46" y="501"/>
                    <a:pt x="46" y="501"/>
                    <a:pt x="46" y="501"/>
                  </a:cubicBezTo>
                  <a:cubicBezTo>
                    <a:pt x="46" y="501"/>
                    <a:pt x="46" y="501"/>
                    <a:pt x="46" y="501"/>
                  </a:cubicBezTo>
                  <a:cubicBezTo>
                    <a:pt x="46" y="501"/>
                    <a:pt x="46" y="501"/>
                    <a:pt x="46" y="501"/>
                  </a:cubicBezTo>
                  <a:cubicBezTo>
                    <a:pt x="46" y="501"/>
                    <a:pt x="46" y="501"/>
                    <a:pt x="46" y="501"/>
                  </a:cubicBezTo>
                  <a:cubicBezTo>
                    <a:pt x="46" y="501"/>
                    <a:pt x="46" y="501"/>
                    <a:pt x="46" y="501"/>
                  </a:cubicBezTo>
                  <a:cubicBezTo>
                    <a:pt x="46" y="501"/>
                    <a:pt x="46" y="501"/>
                    <a:pt x="46" y="501"/>
                  </a:cubicBezTo>
                  <a:cubicBezTo>
                    <a:pt x="46" y="501"/>
                    <a:pt x="46" y="501"/>
                    <a:pt x="46" y="501"/>
                  </a:cubicBezTo>
                  <a:cubicBezTo>
                    <a:pt x="46" y="500"/>
                    <a:pt x="46" y="500"/>
                    <a:pt x="46" y="500"/>
                  </a:cubicBezTo>
                  <a:cubicBezTo>
                    <a:pt x="46" y="500"/>
                    <a:pt x="46" y="500"/>
                    <a:pt x="46" y="500"/>
                  </a:cubicBezTo>
                  <a:cubicBezTo>
                    <a:pt x="46" y="500"/>
                    <a:pt x="46" y="500"/>
                    <a:pt x="46" y="500"/>
                  </a:cubicBezTo>
                  <a:cubicBezTo>
                    <a:pt x="46" y="500"/>
                    <a:pt x="46" y="500"/>
                    <a:pt x="46" y="500"/>
                  </a:cubicBezTo>
                  <a:cubicBezTo>
                    <a:pt x="46" y="499"/>
                    <a:pt x="46" y="499"/>
                    <a:pt x="46" y="499"/>
                  </a:cubicBezTo>
                  <a:cubicBezTo>
                    <a:pt x="46" y="499"/>
                    <a:pt x="46" y="499"/>
                    <a:pt x="46" y="499"/>
                  </a:cubicBezTo>
                  <a:cubicBezTo>
                    <a:pt x="45" y="499"/>
                    <a:pt x="45" y="499"/>
                    <a:pt x="45" y="499"/>
                  </a:cubicBezTo>
                  <a:cubicBezTo>
                    <a:pt x="45" y="499"/>
                    <a:pt x="45" y="499"/>
                    <a:pt x="45" y="499"/>
                  </a:cubicBezTo>
                  <a:cubicBezTo>
                    <a:pt x="45" y="499"/>
                    <a:pt x="45" y="499"/>
                    <a:pt x="45" y="499"/>
                  </a:cubicBezTo>
                  <a:cubicBezTo>
                    <a:pt x="45" y="498"/>
                    <a:pt x="45" y="498"/>
                    <a:pt x="45" y="498"/>
                  </a:cubicBezTo>
                  <a:cubicBezTo>
                    <a:pt x="45" y="498"/>
                    <a:pt x="45" y="498"/>
                    <a:pt x="45" y="498"/>
                  </a:cubicBezTo>
                  <a:cubicBezTo>
                    <a:pt x="45" y="498"/>
                    <a:pt x="45" y="498"/>
                    <a:pt x="45" y="498"/>
                  </a:cubicBezTo>
                  <a:moveTo>
                    <a:pt x="48" y="510"/>
                  </a:moveTo>
                  <a:cubicBezTo>
                    <a:pt x="48" y="511"/>
                    <a:pt x="48" y="511"/>
                    <a:pt x="48" y="511"/>
                  </a:cubicBezTo>
                  <a:cubicBezTo>
                    <a:pt x="48" y="511"/>
                    <a:pt x="48" y="511"/>
                    <a:pt x="48" y="511"/>
                  </a:cubicBezTo>
                  <a:cubicBezTo>
                    <a:pt x="49" y="512"/>
                    <a:pt x="49" y="512"/>
                    <a:pt x="49" y="512"/>
                  </a:cubicBezTo>
                  <a:cubicBezTo>
                    <a:pt x="49" y="513"/>
                    <a:pt x="49" y="513"/>
                    <a:pt x="49" y="513"/>
                  </a:cubicBezTo>
                  <a:cubicBezTo>
                    <a:pt x="49" y="513"/>
                    <a:pt x="49" y="513"/>
                    <a:pt x="49" y="513"/>
                  </a:cubicBezTo>
                  <a:cubicBezTo>
                    <a:pt x="50" y="514"/>
                    <a:pt x="50" y="514"/>
                    <a:pt x="50" y="514"/>
                  </a:cubicBezTo>
                  <a:cubicBezTo>
                    <a:pt x="50" y="514"/>
                    <a:pt x="50" y="514"/>
                    <a:pt x="50" y="514"/>
                  </a:cubicBezTo>
                  <a:cubicBezTo>
                    <a:pt x="50" y="515"/>
                    <a:pt x="50" y="515"/>
                    <a:pt x="50" y="515"/>
                  </a:cubicBezTo>
                  <a:cubicBezTo>
                    <a:pt x="51" y="516"/>
                    <a:pt x="51" y="516"/>
                    <a:pt x="51" y="516"/>
                  </a:cubicBezTo>
                  <a:cubicBezTo>
                    <a:pt x="51" y="516"/>
                    <a:pt x="51" y="516"/>
                    <a:pt x="51" y="516"/>
                  </a:cubicBezTo>
                  <a:cubicBezTo>
                    <a:pt x="51" y="517"/>
                    <a:pt x="51" y="517"/>
                    <a:pt x="51" y="517"/>
                  </a:cubicBezTo>
                  <a:cubicBezTo>
                    <a:pt x="52" y="517"/>
                    <a:pt x="52" y="517"/>
                    <a:pt x="52" y="517"/>
                  </a:cubicBezTo>
                  <a:cubicBezTo>
                    <a:pt x="52" y="518"/>
                    <a:pt x="52" y="518"/>
                    <a:pt x="52" y="518"/>
                  </a:cubicBezTo>
                  <a:cubicBezTo>
                    <a:pt x="52" y="519"/>
                    <a:pt x="52" y="519"/>
                    <a:pt x="52" y="519"/>
                  </a:cubicBezTo>
                  <a:cubicBezTo>
                    <a:pt x="52" y="519"/>
                    <a:pt x="52" y="519"/>
                    <a:pt x="52" y="519"/>
                  </a:cubicBezTo>
                  <a:cubicBezTo>
                    <a:pt x="53" y="520"/>
                    <a:pt x="53" y="520"/>
                    <a:pt x="53" y="520"/>
                  </a:cubicBezTo>
                  <a:cubicBezTo>
                    <a:pt x="52" y="519"/>
                    <a:pt x="52" y="519"/>
                    <a:pt x="52" y="519"/>
                  </a:cubicBezTo>
                  <a:cubicBezTo>
                    <a:pt x="52" y="519"/>
                    <a:pt x="52" y="519"/>
                    <a:pt x="52" y="519"/>
                  </a:cubicBezTo>
                  <a:cubicBezTo>
                    <a:pt x="52" y="518"/>
                    <a:pt x="52" y="518"/>
                    <a:pt x="52" y="518"/>
                  </a:cubicBezTo>
                  <a:cubicBezTo>
                    <a:pt x="52" y="517"/>
                    <a:pt x="52" y="517"/>
                    <a:pt x="52" y="517"/>
                  </a:cubicBezTo>
                  <a:cubicBezTo>
                    <a:pt x="51" y="517"/>
                    <a:pt x="51" y="517"/>
                    <a:pt x="51" y="517"/>
                  </a:cubicBezTo>
                  <a:cubicBezTo>
                    <a:pt x="51" y="516"/>
                    <a:pt x="51" y="516"/>
                    <a:pt x="51" y="516"/>
                  </a:cubicBezTo>
                  <a:cubicBezTo>
                    <a:pt x="51" y="516"/>
                    <a:pt x="51" y="516"/>
                    <a:pt x="51" y="516"/>
                  </a:cubicBezTo>
                  <a:cubicBezTo>
                    <a:pt x="50" y="515"/>
                    <a:pt x="50" y="515"/>
                    <a:pt x="50" y="515"/>
                  </a:cubicBezTo>
                  <a:cubicBezTo>
                    <a:pt x="50" y="514"/>
                    <a:pt x="50" y="514"/>
                    <a:pt x="50" y="514"/>
                  </a:cubicBezTo>
                  <a:cubicBezTo>
                    <a:pt x="50" y="514"/>
                    <a:pt x="50" y="514"/>
                    <a:pt x="50" y="514"/>
                  </a:cubicBezTo>
                  <a:cubicBezTo>
                    <a:pt x="49" y="513"/>
                    <a:pt x="49" y="513"/>
                    <a:pt x="49" y="513"/>
                  </a:cubicBezTo>
                  <a:cubicBezTo>
                    <a:pt x="49" y="513"/>
                    <a:pt x="49" y="513"/>
                    <a:pt x="49" y="513"/>
                  </a:cubicBezTo>
                  <a:cubicBezTo>
                    <a:pt x="49" y="512"/>
                    <a:pt x="49" y="512"/>
                    <a:pt x="49" y="512"/>
                  </a:cubicBezTo>
                  <a:cubicBezTo>
                    <a:pt x="48" y="511"/>
                    <a:pt x="48" y="511"/>
                    <a:pt x="48" y="511"/>
                  </a:cubicBezTo>
                  <a:cubicBezTo>
                    <a:pt x="48" y="511"/>
                    <a:pt x="48" y="511"/>
                    <a:pt x="48" y="511"/>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50" y="510"/>
                    <a:pt x="50" y="510"/>
                    <a:pt x="50" y="510"/>
                  </a:cubicBezTo>
                  <a:cubicBezTo>
                    <a:pt x="50" y="510"/>
                    <a:pt x="50" y="510"/>
                    <a:pt x="50" y="510"/>
                  </a:cubicBezTo>
                  <a:cubicBezTo>
                    <a:pt x="50" y="510"/>
                    <a:pt x="50" y="510"/>
                    <a:pt x="50" y="510"/>
                  </a:cubicBezTo>
                  <a:cubicBezTo>
                    <a:pt x="50" y="510"/>
                    <a:pt x="50" y="510"/>
                    <a:pt x="50" y="510"/>
                  </a:cubicBezTo>
                  <a:cubicBezTo>
                    <a:pt x="50" y="510"/>
                    <a:pt x="50" y="510"/>
                    <a:pt x="50" y="510"/>
                  </a:cubicBezTo>
                  <a:cubicBezTo>
                    <a:pt x="50" y="510"/>
                    <a:pt x="50" y="510"/>
                    <a:pt x="50" y="510"/>
                  </a:cubicBezTo>
                  <a:cubicBezTo>
                    <a:pt x="50" y="509"/>
                    <a:pt x="50" y="509"/>
                    <a:pt x="50" y="509"/>
                  </a:cubicBezTo>
                  <a:cubicBezTo>
                    <a:pt x="49" y="509"/>
                    <a:pt x="49" y="509"/>
                    <a:pt x="49" y="509"/>
                  </a:cubicBezTo>
                  <a:cubicBezTo>
                    <a:pt x="49" y="508"/>
                    <a:pt x="49" y="508"/>
                    <a:pt x="49" y="508"/>
                  </a:cubicBezTo>
                  <a:cubicBezTo>
                    <a:pt x="49" y="508"/>
                    <a:pt x="49" y="508"/>
                    <a:pt x="49" y="508"/>
                  </a:cubicBezTo>
                  <a:cubicBezTo>
                    <a:pt x="49" y="507"/>
                    <a:pt x="49" y="507"/>
                    <a:pt x="49" y="507"/>
                  </a:cubicBezTo>
                  <a:cubicBezTo>
                    <a:pt x="48" y="506"/>
                    <a:pt x="48" y="506"/>
                    <a:pt x="48" y="506"/>
                  </a:cubicBezTo>
                  <a:cubicBezTo>
                    <a:pt x="48" y="506"/>
                    <a:pt x="48" y="506"/>
                    <a:pt x="48" y="506"/>
                  </a:cubicBezTo>
                  <a:cubicBezTo>
                    <a:pt x="48" y="505"/>
                    <a:pt x="48" y="505"/>
                    <a:pt x="48" y="505"/>
                  </a:cubicBezTo>
                  <a:cubicBezTo>
                    <a:pt x="48" y="505"/>
                    <a:pt x="48" y="505"/>
                    <a:pt x="48" y="505"/>
                  </a:cubicBezTo>
                  <a:cubicBezTo>
                    <a:pt x="48" y="504"/>
                    <a:pt x="48" y="504"/>
                    <a:pt x="48" y="504"/>
                  </a:cubicBezTo>
                  <a:cubicBezTo>
                    <a:pt x="47" y="503"/>
                    <a:pt x="47" y="503"/>
                    <a:pt x="47" y="503"/>
                  </a:cubicBezTo>
                  <a:cubicBezTo>
                    <a:pt x="47" y="503"/>
                    <a:pt x="47" y="503"/>
                    <a:pt x="47" y="503"/>
                  </a:cubicBezTo>
                  <a:cubicBezTo>
                    <a:pt x="47" y="502"/>
                    <a:pt x="47" y="502"/>
                    <a:pt x="47" y="502"/>
                  </a:cubicBezTo>
                  <a:cubicBezTo>
                    <a:pt x="47" y="502"/>
                    <a:pt x="47" y="502"/>
                    <a:pt x="47" y="502"/>
                  </a:cubicBezTo>
                  <a:cubicBezTo>
                    <a:pt x="46" y="501"/>
                    <a:pt x="46" y="501"/>
                    <a:pt x="46" y="501"/>
                  </a:cubicBezTo>
                  <a:cubicBezTo>
                    <a:pt x="47" y="502"/>
                    <a:pt x="47" y="502"/>
                    <a:pt x="47" y="502"/>
                  </a:cubicBezTo>
                  <a:cubicBezTo>
                    <a:pt x="47" y="502"/>
                    <a:pt x="47" y="502"/>
                    <a:pt x="47" y="502"/>
                  </a:cubicBezTo>
                  <a:cubicBezTo>
                    <a:pt x="47" y="503"/>
                    <a:pt x="47" y="503"/>
                    <a:pt x="47" y="503"/>
                  </a:cubicBezTo>
                  <a:cubicBezTo>
                    <a:pt x="47" y="503"/>
                    <a:pt x="47" y="503"/>
                    <a:pt x="47" y="503"/>
                  </a:cubicBezTo>
                  <a:cubicBezTo>
                    <a:pt x="48" y="504"/>
                    <a:pt x="48" y="504"/>
                    <a:pt x="48" y="504"/>
                  </a:cubicBezTo>
                  <a:cubicBezTo>
                    <a:pt x="48" y="505"/>
                    <a:pt x="48" y="505"/>
                    <a:pt x="48" y="505"/>
                  </a:cubicBezTo>
                  <a:cubicBezTo>
                    <a:pt x="48" y="505"/>
                    <a:pt x="48" y="505"/>
                    <a:pt x="48" y="505"/>
                  </a:cubicBezTo>
                  <a:cubicBezTo>
                    <a:pt x="48" y="506"/>
                    <a:pt x="48" y="506"/>
                    <a:pt x="48" y="506"/>
                  </a:cubicBezTo>
                  <a:cubicBezTo>
                    <a:pt x="48" y="506"/>
                    <a:pt x="48" y="506"/>
                    <a:pt x="48" y="506"/>
                  </a:cubicBezTo>
                  <a:cubicBezTo>
                    <a:pt x="49" y="507"/>
                    <a:pt x="49" y="507"/>
                    <a:pt x="49" y="507"/>
                  </a:cubicBezTo>
                  <a:cubicBezTo>
                    <a:pt x="49" y="508"/>
                    <a:pt x="49" y="508"/>
                    <a:pt x="49" y="508"/>
                  </a:cubicBezTo>
                  <a:cubicBezTo>
                    <a:pt x="49" y="508"/>
                    <a:pt x="49" y="508"/>
                    <a:pt x="49" y="508"/>
                  </a:cubicBezTo>
                  <a:cubicBezTo>
                    <a:pt x="49" y="509"/>
                    <a:pt x="49" y="509"/>
                    <a:pt x="49" y="509"/>
                  </a:cubicBezTo>
                  <a:cubicBezTo>
                    <a:pt x="50" y="509"/>
                    <a:pt x="50" y="509"/>
                    <a:pt x="50" y="509"/>
                  </a:cubicBezTo>
                  <a:cubicBezTo>
                    <a:pt x="50" y="510"/>
                    <a:pt x="50" y="510"/>
                    <a:pt x="50" y="510"/>
                  </a:cubicBezTo>
                  <a:cubicBezTo>
                    <a:pt x="50" y="510"/>
                    <a:pt x="50" y="510"/>
                    <a:pt x="50" y="510"/>
                  </a:cubicBezTo>
                  <a:cubicBezTo>
                    <a:pt x="50" y="510"/>
                    <a:pt x="50" y="510"/>
                    <a:pt x="50" y="510"/>
                  </a:cubicBezTo>
                  <a:cubicBezTo>
                    <a:pt x="50" y="510"/>
                    <a:pt x="50" y="510"/>
                    <a:pt x="50" y="510"/>
                  </a:cubicBezTo>
                  <a:cubicBezTo>
                    <a:pt x="50" y="510"/>
                    <a:pt x="50" y="510"/>
                    <a:pt x="50" y="510"/>
                  </a:cubicBezTo>
                  <a:cubicBezTo>
                    <a:pt x="50" y="510"/>
                    <a:pt x="50" y="510"/>
                    <a:pt x="50"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path>
              </a:pathLst>
            </a:custGeom>
            <a:solidFill>
              <a:srgbClr val="77B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17" name="Freeform 544"/>
            <p:cNvSpPr>
              <a:spLocks/>
            </p:cNvSpPr>
            <p:nvPr/>
          </p:nvSpPr>
          <p:spPr bwMode="auto">
            <a:xfrm>
              <a:off x="7780338" y="2879726"/>
              <a:ext cx="76200" cy="3175"/>
            </a:xfrm>
            <a:custGeom>
              <a:avLst/>
              <a:gdLst>
                <a:gd name="T0" fmla="*/ 8 w 24"/>
                <a:gd name="T1" fmla="*/ 0 h 1"/>
                <a:gd name="T2" fmla="*/ 24 w 24"/>
                <a:gd name="T3" fmla="*/ 0 h 1"/>
                <a:gd name="T4" fmla="*/ 0 w 24"/>
                <a:gd name="T5" fmla="*/ 1 h 1"/>
                <a:gd name="T6" fmla="*/ 8 w 24"/>
                <a:gd name="T7" fmla="*/ 0 h 1"/>
              </a:gdLst>
              <a:ahLst/>
              <a:cxnLst>
                <a:cxn ang="0">
                  <a:pos x="T0" y="T1"/>
                </a:cxn>
                <a:cxn ang="0">
                  <a:pos x="T2" y="T3"/>
                </a:cxn>
                <a:cxn ang="0">
                  <a:pos x="T4" y="T5"/>
                </a:cxn>
                <a:cxn ang="0">
                  <a:pos x="T6" y="T7"/>
                </a:cxn>
              </a:cxnLst>
              <a:rect l="0" t="0" r="r" b="b"/>
              <a:pathLst>
                <a:path w="24" h="1">
                  <a:moveTo>
                    <a:pt x="8" y="0"/>
                  </a:moveTo>
                  <a:cubicBezTo>
                    <a:pt x="13" y="0"/>
                    <a:pt x="19" y="0"/>
                    <a:pt x="24" y="0"/>
                  </a:cubicBezTo>
                  <a:cubicBezTo>
                    <a:pt x="16" y="0"/>
                    <a:pt x="9" y="0"/>
                    <a:pt x="0" y="1"/>
                  </a:cubicBezTo>
                  <a:cubicBezTo>
                    <a:pt x="3" y="0"/>
                    <a:pt x="6" y="0"/>
                    <a:pt x="8" y="0"/>
                  </a:cubicBezTo>
                  <a:close/>
                </a:path>
              </a:pathLst>
            </a:custGeom>
            <a:solidFill>
              <a:srgbClr val="D63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18" name="Freeform 545"/>
            <p:cNvSpPr>
              <a:spLocks/>
            </p:cNvSpPr>
            <p:nvPr/>
          </p:nvSpPr>
          <p:spPr bwMode="auto">
            <a:xfrm>
              <a:off x="7715251" y="3086101"/>
              <a:ext cx="147638" cy="133350"/>
            </a:xfrm>
            <a:custGeom>
              <a:avLst/>
              <a:gdLst>
                <a:gd name="T0" fmla="*/ 46 w 46"/>
                <a:gd name="T1" fmla="*/ 0 h 41"/>
                <a:gd name="T2" fmla="*/ 18 w 46"/>
                <a:gd name="T3" fmla="*/ 41 h 41"/>
                <a:gd name="T4" fmla="*/ 0 w 46"/>
                <a:gd name="T5" fmla="*/ 41 h 41"/>
                <a:gd name="T6" fmla="*/ 29 w 46"/>
                <a:gd name="T7" fmla="*/ 1 h 41"/>
                <a:gd name="T8" fmla="*/ 46 w 46"/>
                <a:gd name="T9" fmla="*/ 0 h 41"/>
              </a:gdLst>
              <a:ahLst/>
              <a:cxnLst>
                <a:cxn ang="0">
                  <a:pos x="T0" y="T1"/>
                </a:cxn>
                <a:cxn ang="0">
                  <a:pos x="T2" y="T3"/>
                </a:cxn>
                <a:cxn ang="0">
                  <a:pos x="T4" y="T5"/>
                </a:cxn>
                <a:cxn ang="0">
                  <a:pos x="T6" y="T7"/>
                </a:cxn>
                <a:cxn ang="0">
                  <a:pos x="T8" y="T9"/>
                </a:cxn>
              </a:cxnLst>
              <a:rect l="0" t="0" r="r" b="b"/>
              <a:pathLst>
                <a:path w="46" h="41">
                  <a:moveTo>
                    <a:pt x="46" y="0"/>
                  </a:moveTo>
                  <a:cubicBezTo>
                    <a:pt x="34" y="1"/>
                    <a:pt x="23" y="17"/>
                    <a:pt x="18" y="41"/>
                  </a:cubicBezTo>
                  <a:cubicBezTo>
                    <a:pt x="12" y="41"/>
                    <a:pt x="6" y="41"/>
                    <a:pt x="0" y="41"/>
                  </a:cubicBezTo>
                  <a:cubicBezTo>
                    <a:pt x="5" y="17"/>
                    <a:pt x="16" y="1"/>
                    <a:pt x="29" y="1"/>
                  </a:cubicBezTo>
                  <a:cubicBezTo>
                    <a:pt x="34" y="1"/>
                    <a:pt x="41" y="1"/>
                    <a:pt x="46" y="0"/>
                  </a:cubicBezTo>
                  <a:close/>
                </a:path>
              </a:pathLst>
            </a:custGeom>
            <a:solidFill>
              <a:srgbClr val="2E4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19" name="Freeform 546"/>
            <p:cNvSpPr>
              <a:spLocks/>
            </p:cNvSpPr>
            <p:nvPr/>
          </p:nvSpPr>
          <p:spPr bwMode="auto">
            <a:xfrm>
              <a:off x="7808913" y="3527426"/>
              <a:ext cx="57150" cy="0"/>
            </a:xfrm>
            <a:custGeom>
              <a:avLst/>
              <a:gdLst>
                <a:gd name="T0" fmla="*/ 17 w 18"/>
                <a:gd name="T1" fmla="*/ 0 w 18"/>
                <a:gd name="T2" fmla="*/ 0 w 18"/>
                <a:gd name="T3" fmla="*/ 18 w 18"/>
                <a:gd name="T4" fmla="*/ 17 w 18"/>
              </a:gdLst>
              <a:ahLst/>
              <a:cxnLst>
                <a:cxn ang="0">
                  <a:pos x="T0" y="0"/>
                </a:cxn>
                <a:cxn ang="0">
                  <a:pos x="T1" y="0"/>
                </a:cxn>
                <a:cxn ang="0">
                  <a:pos x="T2" y="0"/>
                </a:cxn>
                <a:cxn ang="0">
                  <a:pos x="T3" y="0"/>
                </a:cxn>
                <a:cxn ang="0">
                  <a:pos x="T4" y="0"/>
                </a:cxn>
              </a:cxnLst>
              <a:rect l="0" t="0" r="r" b="b"/>
              <a:pathLst>
                <a:path w="18">
                  <a:moveTo>
                    <a:pt x="17" y="0"/>
                  </a:moveTo>
                  <a:cubicBezTo>
                    <a:pt x="0" y="0"/>
                    <a:pt x="0" y="0"/>
                    <a:pt x="0" y="0"/>
                  </a:cubicBezTo>
                  <a:cubicBezTo>
                    <a:pt x="0" y="0"/>
                    <a:pt x="0" y="0"/>
                    <a:pt x="0" y="0"/>
                  </a:cubicBezTo>
                  <a:cubicBezTo>
                    <a:pt x="18" y="0"/>
                    <a:pt x="18" y="0"/>
                    <a:pt x="18" y="0"/>
                  </a:cubicBezTo>
                  <a:cubicBezTo>
                    <a:pt x="18" y="0"/>
                    <a:pt x="18" y="0"/>
                    <a:pt x="17" y="0"/>
                  </a:cubicBezTo>
                  <a:close/>
                </a:path>
              </a:pathLst>
            </a:custGeom>
            <a:solidFill>
              <a:srgbClr val="2E4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20" name="Freeform 547"/>
            <p:cNvSpPr>
              <a:spLocks/>
            </p:cNvSpPr>
            <p:nvPr/>
          </p:nvSpPr>
          <p:spPr bwMode="auto">
            <a:xfrm>
              <a:off x="7808913" y="2879726"/>
              <a:ext cx="254000" cy="857250"/>
            </a:xfrm>
            <a:custGeom>
              <a:avLst/>
              <a:gdLst>
                <a:gd name="T0" fmla="*/ 18 w 79"/>
                <a:gd name="T1" fmla="*/ 264 h 265"/>
                <a:gd name="T2" fmla="*/ 0 w 79"/>
                <a:gd name="T3" fmla="*/ 265 h 265"/>
                <a:gd name="T4" fmla="*/ 61 w 79"/>
                <a:gd name="T5" fmla="*/ 134 h 265"/>
                <a:gd name="T6" fmla="*/ 1 w 79"/>
                <a:gd name="T7" fmla="*/ 0 h 265"/>
                <a:gd name="T8" fmla="*/ 18 w 79"/>
                <a:gd name="T9" fmla="*/ 0 h 265"/>
                <a:gd name="T10" fmla="*/ 79 w 79"/>
                <a:gd name="T11" fmla="*/ 134 h 265"/>
                <a:gd name="T12" fmla="*/ 18 w 79"/>
                <a:gd name="T13" fmla="*/ 264 h 265"/>
              </a:gdLst>
              <a:ahLst/>
              <a:cxnLst>
                <a:cxn ang="0">
                  <a:pos x="T0" y="T1"/>
                </a:cxn>
                <a:cxn ang="0">
                  <a:pos x="T2" y="T3"/>
                </a:cxn>
                <a:cxn ang="0">
                  <a:pos x="T4" y="T5"/>
                </a:cxn>
                <a:cxn ang="0">
                  <a:pos x="T6" y="T7"/>
                </a:cxn>
                <a:cxn ang="0">
                  <a:pos x="T8" y="T9"/>
                </a:cxn>
                <a:cxn ang="0">
                  <a:pos x="T10" y="T11"/>
                </a:cxn>
                <a:cxn ang="0">
                  <a:pos x="T12" y="T13"/>
                </a:cxn>
              </a:cxnLst>
              <a:rect l="0" t="0" r="r" b="b"/>
              <a:pathLst>
                <a:path w="79" h="265">
                  <a:moveTo>
                    <a:pt x="18" y="264"/>
                  </a:moveTo>
                  <a:cubicBezTo>
                    <a:pt x="0" y="265"/>
                    <a:pt x="0" y="265"/>
                    <a:pt x="0" y="265"/>
                  </a:cubicBezTo>
                  <a:cubicBezTo>
                    <a:pt x="34" y="264"/>
                    <a:pt x="61" y="207"/>
                    <a:pt x="61" y="134"/>
                  </a:cubicBezTo>
                  <a:cubicBezTo>
                    <a:pt x="61" y="61"/>
                    <a:pt x="34" y="1"/>
                    <a:pt x="1" y="0"/>
                  </a:cubicBezTo>
                  <a:cubicBezTo>
                    <a:pt x="18" y="0"/>
                    <a:pt x="18" y="0"/>
                    <a:pt x="18" y="0"/>
                  </a:cubicBezTo>
                  <a:cubicBezTo>
                    <a:pt x="52" y="1"/>
                    <a:pt x="79" y="61"/>
                    <a:pt x="79" y="134"/>
                  </a:cubicBezTo>
                  <a:cubicBezTo>
                    <a:pt x="78" y="207"/>
                    <a:pt x="51" y="264"/>
                    <a:pt x="18" y="264"/>
                  </a:cubicBezTo>
                  <a:close/>
                </a:path>
              </a:pathLst>
            </a:custGeom>
            <a:solidFill>
              <a:srgbClr val="2E4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21" name="Freeform 548"/>
            <p:cNvSpPr>
              <a:spLocks/>
            </p:cNvSpPr>
            <p:nvPr/>
          </p:nvSpPr>
          <p:spPr bwMode="auto">
            <a:xfrm>
              <a:off x="7805738" y="3733801"/>
              <a:ext cx="60325" cy="3175"/>
            </a:xfrm>
            <a:custGeom>
              <a:avLst/>
              <a:gdLst>
                <a:gd name="T0" fmla="*/ 18 w 19"/>
                <a:gd name="T1" fmla="*/ 0 h 1"/>
                <a:gd name="T2" fmla="*/ 19 w 19"/>
                <a:gd name="T3" fmla="*/ 0 h 1"/>
                <a:gd name="T4" fmla="*/ 1 w 19"/>
                <a:gd name="T5" fmla="*/ 1 h 1"/>
                <a:gd name="T6" fmla="*/ 0 w 19"/>
                <a:gd name="T7" fmla="*/ 1 h 1"/>
                <a:gd name="T8" fmla="*/ 18 w 19"/>
                <a:gd name="T9" fmla="*/ 0 h 1"/>
              </a:gdLst>
              <a:ahLst/>
              <a:cxnLst>
                <a:cxn ang="0">
                  <a:pos x="T0" y="T1"/>
                </a:cxn>
                <a:cxn ang="0">
                  <a:pos x="T2" y="T3"/>
                </a:cxn>
                <a:cxn ang="0">
                  <a:pos x="T4" y="T5"/>
                </a:cxn>
                <a:cxn ang="0">
                  <a:pos x="T6" y="T7"/>
                </a:cxn>
                <a:cxn ang="0">
                  <a:pos x="T8" y="T9"/>
                </a:cxn>
              </a:cxnLst>
              <a:rect l="0" t="0" r="r" b="b"/>
              <a:pathLst>
                <a:path w="19" h="1">
                  <a:moveTo>
                    <a:pt x="18" y="0"/>
                  </a:moveTo>
                  <a:cubicBezTo>
                    <a:pt x="18" y="0"/>
                    <a:pt x="19" y="0"/>
                    <a:pt x="19" y="0"/>
                  </a:cubicBezTo>
                  <a:cubicBezTo>
                    <a:pt x="1" y="1"/>
                    <a:pt x="1" y="1"/>
                    <a:pt x="1" y="1"/>
                  </a:cubicBezTo>
                  <a:cubicBezTo>
                    <a:pt x="1" y="1"/>
                    <a:pt x="1" y="1"/>
                    <a:pt x="0" y="1"/>
                  </a:cubicBezTo>
                  <a:cubicBezTo>
                    <a:pt x="6" y="1"/>
                    <a:pt x="13" y="0"/>
                    <a:pt x="18" y="0"/>
                  </a:cubicBezTo>
                  <a:close/>
                </a:path>
              </a:pathLst>
            </a:custGeom>
            <a:solidFill>
              <a:srgbClr val="D63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22" name="Freeform 549"/>
            <p:cNvSpPr>
              <a:spLocks/>
            </p:cNvSpPr>
            <p:nvPr/>
          </p:nvSpPr>
          <p:spPr bwMode="auto">
            <a:xfrm>
              <a:off x="7812088" y="2655888"/>
              <a:ext cx="352425" cy="1304925"/>
            </a:xfrm>
            <a:custGeom>
              <a:avLst/>
              <a:gdLst>
                <a:gd name="T0" fmla="*/ 17 w 110"/>
                <a:gd name="T1" fmla="*/ 402 h 403"/>
                <a:gd name="T2" fmla="*/ 0 w 110"/>
                <a:gd name="T3" fmla="*/ 403 h 403"/>
                <a:gd name="T4" fmla="*/ 92 w 110"/>
                <a:gd name="T5" fmla="*/ 204 h 403"/>
                <a:gd name="T6" fmla="*/ 0 w 110"/>
                <a:gd name="T7" fmla="*/ 0 h 403"/>
                <a:gd name="T8" fmla="*/ 18 w 110"/>
                <a:gd name="T9" fmla="*/ 0 h 403"/>
                <a:gd name="T10" fmla="*/ 109 w 110"/>
                <a:gd name="T11" fmla="*/ 204 h 403"/>
                <a:gd name="T12" fmla="*/ 17 w 110"/>
                <a:gd name="T13" fmla="*/ 402 h 403"/>
              </a:gdLst>
              <a:ahLst/>
              <a:cxnLst>
                <a:cxn ang="0">
                  <a:pos x="T0" y="T1"/>
                </a:cxn>
                <a:cxn ang="0">
                  <a:pos x="T2" y="T3"/>
                </a:cxn>
                <a:cxn ang="0">
                  <a:pos x="T4" y="T5"/>
                </a:cxn>
                <a:cxn ang="0">
                  <a:pos x="T6" y="T7"/>
                </a:cxn>
                <a:cxn ang="0">
                  <a:pos x="T8" y="T9"/>
                </a:cxn>
                <a:cxn ang="0">
                  <a:pos x="T10" y="T11"/>
                </a:cxn>
                <a:cxn ang="0">
                  <a:pos x="T12" y="T13"/>
                </a:cxn>
              </a:cxnLst>
              <a:rect l="0" t="0" r="r" b="b"/>
              <a:pathLst>
                <a:path w="110" h="403">
                  <a:moveTo>
                    <a:pt x="17" y="402"/>
                  </a:moveTo>
                  <a:cubicBezTo>
                    <a:pt x="0" y="403"/>
                    <a:pt x="0" y="403"/>
                    <a:pt x="0" y="403"/>
                  </a:cubicBezTo>
                  <a:cubicBezTo>
                    <a:pt x="50" y="402"/>
                    <a:pt x="91" y="314"/>
                    <a:pt x="92" y="204"/>
                  </a:cubicBezTo>
                  <a:cubicBezTo>
                    <a:pt x="92" y="93"/>
                    <a:pt x="51" y="2"/>
                    <a:pt x="0" y="0"/>
                  </a:cubicBezTo>
                  <a:cubicBezTo>
                    <a:pt x="18" y="0"/>
                    <a:pt x="18" y="0"/>
                    <a:pt x="18" y="0"/>
                  </a:cubicBezTo>
                  <a:cubicBezTo>
                    <a:pt x="69" y="2"/>
                    <a:pt x="110" y="93"/>
                    <a:pt x="109" y="204"/>
                  </a:cubicBezTo>
                  <a:cubicBezTo>
                    <a:pt x="109" y="314"/>
                    <a:pt x="68" y="402"/>
                    <a:pt x="17" y="402"/>
                  </a:cubicBezTo>
                  <a:close/>
                </a:path>
              </a:pathLst>
            </a:custGeom>
            <a:solidFill>
              <a:srgbClr val="D63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23" name="Freeform 550"/>
            <p:cNvSpPr>
              <a:spLocks/>
            </p:cNvSpPr>
            <p:nvPr/>
          </p:nvSpPr>
          <p:spPr bwMode="auto">
            <a:xfrm>
              <a:off x="7805738" y="3957638"/>
              <a:ext cx="60325" cy="3175"/>
            </a:xfrm>
            <a:custGeom>
              <a:avLst/>
              <a:gdLst>
                <a:gd name="T0" fmla="*/ 18 w 19"/>
                <a:gd name="T1" fmla="*/ 0 h 1"/>
                <a:gd name="T2" fmla="*/ 19 w 19"/>
                <a:gd name="T3" fmla="*/ 0 h 1"/>
                <a:gd name="T4" fmla="*/ 2 w 19"/>
                <a:gd name="T5" fmla="*/ 1 h 1"/>
                <a:gd name="T6" fmla="*/ 0 w 19"/>
                <a:gd name="T7" fmla="*/ 1 h 1"/>
                <a:gd name="T8" fmla="*/ 18 w 19"/>
                <a:gd name="T9" fmla="*/ 0 h 1"/>
              </a:gdLst>
              <a:ahLst/>
              <a:cxnLst>
                <a:cxn ang="0">
                  <a:pos x="T0" y="T1"/>
                </a:cxn>
                <a:cxn ang="0">
                  <a:pos x="T2" y="T3"/>
                </a:cxn>
                <a:cxn ang="0">
                  <a:pos x="T4" y="T5"/>
                </a:cxn>
                <a:cxn ang="0">
                  <a:pos x="T6" y="T7"/>
                </a:cxn>
                <a:cxn ang="0">
                  <a:pos x="T8" y="T9"/>
                </a:cxn>
              </a:cxnLst>
              <a:rect l="0" t="0" r="r" b="b"/>
              <a:pathLst>
                <a:path w="19" h="1">
                  <a:moveTo>
                    <a:pt x="18" y="0"/>
                  </a:moveTo>
                  <a:cubicBezTo>
                    <a:pt x="18" y="0"/>
                    <a:pt x="19" y="0"/>
                    <a:pt x="19" y="0"/>
                  </a:cubicBezTo>
                  <a:cubicBezTo>
                    <a:pt x="2" y="1"/>
                    <a:pt x="2" y="1"/>
                    <a:pt x="2" y="1"/>
                  </a:cubicBezTo>
                  <a:cubicBezTo>
                    <a:pt x="1" y="1"/>
                    <a:pt x="1" y="1"/>
                    <a:pt x="0" y="1"/>
                  </a:cubicBezTo>
                  <a:cubicBezTo>
                    <a:pt x="5" y="0"/>
                    <a:pt x="12" y="0"/>
                    <a:pt x="18" y="0"/>
                  </a:cubicBezTo>
                  <a:close/>
                </a:path>
              </a:pathLst>
            </a:custGeom>
            <a:solidFill>
              <a:srgbClr val="7BC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24" name="Freeform 551"/>
            <p:cNvSpPr>
              <a:spLocks/>
            </p:cNvSpPr>
            <p:nvPr/>
          </p:nvSpPr>
          <p:spPr bwMode="auto">
            <a:xfrm>
              <a:off x="7812088" y="2333626"/>
              <a:ext cx="500063" cy="1946275"/>
            </a:xfrm>
            <a:custGeom>
              <a:avLst/>
              <a:gdLst>
                <a:gd name="T0" fmla="*/ 18 w 156"/>
                <a:gd name="T1" fmla="*/ 602 h 602"/>
                <a:gd name="T2" fmla="*/ 0 w 156"/>
                <a:gd name="T3" fmla="*/ 602 h 602"/>
                <a:gd name="T4" fmla="*/ 137 w 156"/>
                <a:gd name="T5" fmla="*/ 306 h 602"/>
                <a:gd name="T6" fmla="*/ 0 w 156"/>
                <a:gd name="T7" fmla="*/ 0 h 602"/>
                <a:gd name="T8" fmla="*/ 18 w 156"/>
                <a:gd name="T9" fmla="*/ 0 h 602"/>
                <a:gd name="T10" fmla="*/ 155 w 156"/>
                <a:gd name="T11" fmla="*/ 306 h 602"/>
                <a:gd name="T12" fmla="*/ 18 w 156"/>
                <a:gd name="T13" fmla="*/ 602 h 602"/>
              </a:gdLst>
              <a:ahLst/>
              <a:cxnLst>
                <a:cxn ang="0">
                  <a:pos x="T0" y="T1"/>
                </a:cxn>
                <a:cxn ang="0">
                  <a:pos x="T2" y="T3"/>
                </a:cxn>
                <a:cxn ang="0">
                  <a:pos x="T4" y="T5"/>
                </a:cxn>
                <a:cxn ang="0">
                  <a:pos x="T6" y="T7"/>
                </a:cxn>
                <a:cxn ang="0">
                  <a:pos x="T8" y="T9"/>
                </a:cxn>
                <a:cxn ang="0">
                  <a:pos x="T10" y="T11"/>
                </a:cxn>
                <a:cxn ang="0">
                  <a:pos x="T12" y="T13"/>
                </a:cxn>
              </a:cxnLst>
              <a:rect l="0" t="0" r="r" b="b"/>
              <a:pathLst>
                <a:path w="156" h="602">
                  <a:moveTo>
                    <a:pt x="18" y="602"/>
                  </a:moveTo>
                  <a:cubicBezTo>
                    <a:pt x="0" y="602"/>
                    <a:pt x="0" y="602"/>
                    <a:pt x="0" y="602"/>
                  </a:cubicBezTo>
                  <a:cubicBezTo>
                    <a:pt x="75" y="602"/>
                    <a:pt x="137" y="470"/>
                    <a:pt x="137" y="306"/>
                  </a:cubicBezTo>
                  <a:cubicBezTo>
                    <a:pt x="138" y="140"/>
                    <a:pt x="77" y="3"/>
                    <a:pt x="0" y="0"/>
                  </a:cubicBezTo>
                  <a:cubicBezTo>
                    <a:pt x="18" y="0"/>
                    <a:pt x="18" y="0"/>
                    <a:pt x="18" y="0"/>
                  </a:cubicBezTo>
                  <a:cubicBezTo>
                    <a:pt x="95" y="3"/>
                    <a:pt x="156" y="140"/>
                    <a:pt x="155" y="306"/>
                  </a:cubicBezTo>
                  <a:cubicBezTo>
                    <a:pt x="154" y="470"/>
                    <a:pt x="93" y="601"/>
                    <a:pt x="18" y="602"/>
                  </a:cubicBezTo>
                  <a:close/>
                </a:path>
              </a:pathLst>
            </a:custGeom>
            <a:solidFill>
              <a:srgbClr val="7BC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25" name="Freeform 552"/>
            <p:cNvSpPr>
              <a:spLocks/>
            </p:cNvSpPr>
            <p:nvPr/>
          </p:nvSpPr>
          <p:spPr bwMode="auto">
            <a:xfrm>
              <a:off x="7805738" y="4279901"/>
              <a:ext cx="63500" cy="0"/>
            </a:xfrm>
            <a:custGeom>
              <a:avLst/>
              <a:gdLst>
                <a:gd name="T0" fmla="*/ 17 w 20"/>
                <a:gd name="T1" fmla="*/ 20 w 20"/>
                <a:gd name="T2" fmla="*/ 2 w 20"/>
                <a:gd name="T3" fmla="*/ 0 w 20"/>
                <a:gd name="T4" fmla="*/ 17 w 20"/>
              </a:gdLst>
              <a:ahLst/>
              <a:cxnLst>
                <a:cxn ang="0">
                  <a:pos x="T0" y="0"/>
                </a:cxn>
                <a:cxn ang="0">
                  <a:pos x="T1" y="0"/>
                </a:cxn>
                <a:cxn ang="0">
                  <a:pos x="T2" y="0"/>
                </a:cxn>
                <a:cxn ang="0">
                  <a:pos x="T3" y="0"/>
                </a:cxn>
                <a:cxn ang="0">
                  <a:pos x="T4" y="0"/>
                </a:cxn>
              </a:cxnLst>
              <a:rect l="0" t="0" r="r" b="b"/>
              <a:pathLst>
                <a:path w="20">
                  <a:moveTo>
                    <a:pt x="17" y="0"/>
                  </a:moveTo>
                  <a:cubicBezTo>
                    <a:pt x="18" y="0"/>
                    <a:pt x="19" y="0"/>
                    <a:pt x="20" y="0"/>
                  </a:cubicBezTo>
                  <a:cubicBezTo>
                    <a:pt x="2" y="0"/>
                    <a:pt x="2" y="0"/>
                    <a:pt x="2" y="0"/>
                  </a:cubicBezTo>
                  <a:cubicBezTo>
                    <a:pt x="1" y="0"/>
                    <a:pt x="0" y="0"/>
                    <a:pt x="0" y="0"/>
                  </a:cubicBezTo>
                  <a:cubicBezTo>
                    <a:pt x="5" y="0"/>
                    <a:pt x="12" y="0"/>
                    <a:pt x="17" y="0"/>
                  </a:cubicBezTo>
                  <a:close/>
                </a:path>
              </a:pathLst>
            </a:custGeom>
            <a:solidFill>
              <a:srgbClr val="77B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26" name="Freeform 553"/>
            <p:cNvSpPr>
              <a:spLocks/>
            </p:cNvSpPr>
            <p:nvPr/>
          </p:nvSpPr>
          <p:spPr bwMode="auto">
            <a:xfrm>
              <a:off x="7808913" y="3086101"/>
              <a:ext cx="57150" cy="3175"/>
            </a:xfrm>
            <a:custGeom>
              <a:avLst/>
              <a:gdLst>
                <a:gd name="T0" fmla="*/ 0 w 18"/>
                <a:gd name="T1" fmla="*/ 1 h 1"/>
                <a:gd name="T2" fmla="*/ 17 w 18"/>
                <a:gd name="T3" fmla="*/ 0 h 1"/>
                <a:gd name="T4" fmla="*/ 18 w 18"/>
                <a:gd name="T5" fmla="*/ 0 h 1"/>
                <a:gd name="T6" fmla="*/ 0 w 18"/>
                <a:gd name="T7" fmla="*/ 1 h 1"/>
                <a:gd name="T8" fmla="*/ 0 w 18"/>
                <a:gd name="T9" fmla="*/ 1 h 1"/>
              </a:gdLst>
              <a:ahLst/>
              <a:cxnLst>
                <a:cxn ang="0">
                  <a:pos x="T0" y="T1"/>
                </a:cxn>
                <a:cxn ang="0">
                  <a:pos x="T2" y="T3"/>
                </a:cxn>
                <a:cxn ang="0">
                  <a:pos x="T4" y="T5"/>
                </a:cxn>
                <a:cxn ang="0">
                  <a:pos x="T6" y="T7"/>
                </a:cxn>
                <a:cxn ang="0">
                  <a:pos x="T8" y="T9"/>
                </a:cxn>
              </a:cxnLst>
              <a:rect l="0" t="0" r="r" b="b"/>
              <a:pathLst>
                <a:path w="18" h="1">
                  <a:moveTo>
                    <a:pt x="0" y="1"/>
                  </a:moveTo>
                  <a:cubicBezTo>
                    <a:pt x="17" y="0"/>
                    <a:pt x="17" y="0"/>
                    <a:pt x="17" y="0"/>
                  </a:cubicBezTo>
                  <a:cubicBezTo>
                    <a:pt x="18" y="0"/>
                    <a:pt x="18" y="0"/>
                    <a:pt x="18" y="0"/>
                  </a:cubicBezTo>
                  <a:cubicBezTo>
                    <a:pt x="0" y="1"/>
                    <a:pt x="0" y="1"/>
                    <a:pt x="0" y="1"/>
                  </a:cubicBezTo>
                  <a:cubicBezTo>
                    <a:pt x="0" y="1"/>
                    <a:pt x="0" y="1"/>
                    <a:pt x="0" y="1"/>
                  </a:cubicBezTo>
                  <a:close/>
                </a:path>
              </a:pathLst>
            </a:custGeom>
            <a:solidFill>
              <a:srgbClr val="D9E5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27" name="Freeform 554"/>
            <p:cNvSpPr>
              <a:spLocks/>
            </p:cNvSpPr>
            <p:nvPr/>
          </p:nvSpPr>
          <p:spPr bwMode="auto">
            <a:xfrm>
              <a:off x="7805738" y="2879726"/>
              <a:ext cx="60325" cy="0"/>
            </a:xfrm>
            <a:custGeom>
              <a:avLst/>
              <a:gdLst>
                <a:gd name="T0" fmla="*/ 0 w 19"/>
                <a:gd name="T1" fmla="*/ 18 w 19"/>
                <a:gd name="T2" fmla="*/ 19 w 19"/>
                <a:gd name="T3" fmla="*/ 2 w 19"/>
                <a:gd name="T4" fmla="*/ 0 w 19"/>
              </a:gdLst>
              <a:ahLst/>
              <a:cxnLst>
                <a:cxn ang="0">
                  <a:pos x="T0" y="0"/>
                </a:cxn>
                <a:cxn ang="0">
                  <a:pos x="T1" y="0"/>
                </a:cxn>
                <a:cxn ang="0">
                  <a:pos x="T2" y="0"/>
                </a:cxn>
                <a:cxn ang="0">
                  <a:pos x="T3" y="0"/>
                </a:cxn>
                <a:cxn ang="0">
                  <a:pos x="T4" y="0"/>
                </a:cxn>
              </a:cxnLst>
              <a:rect l="0" t="0" r="r" b="b"/>
              <a:pathLst>
                <a:path w="19">
                  <a:moveTo>
                    <a:pt x="0" y="0"/>
                  </a:moveTo>
                  <a:cubicBezTo>
                    <a:pt x="18" y="0"/>
                    <a:pt x="18" y="0"/>
                    <a:pt x="18" y="0"/>
                  </a:cubicBezTo>
                  <a:cubicBezTo>
                    <a:pt x="19" y="0"/>
                    <a:pt x="19" y="0"/>
                    <a:pt x="19" y="0"/>
                  </a:cubicBezTo>
                  <a:cubicBezTo>
                    <a:pt x="2" y="0"/>
                    <a:pt x="2" y="0"/>
                    <a:pt x="2" y="0"/>
                  </a:cubicBezTo>
                  <a:cubicBezTo>
                    <a:pt x="1" y="0"/>
                    <a:pt x="1" y="0"/>
                    <a:pt x="0" y="0"/>
                  </a:cubicBezTo>
                  <a:close/>
                </a:path>
              </a:pathLst>
            </a:custGeom>
            <a:solidFill>
              <a:srgbClr val="2E4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28" name="Freeform 555"/>
            <p:cNvSpPr>
              <a:spLocks/>
            </p:cNvSpPr>
            <p:nvPr/>
          </p:nvSpPr>
          <p:spPr bwMode="auto">
            <a:xfrm>
              <a:off x="7805738" y="2655888"/>
              <a:ext cx="63500" cy="0"/>
            </a:xfrm>
            <a:custGeom>
              <a:avLst/>
              <a:gdLst>
                <a:gd name="T0" fmla="*/ 0 w 20"/>
                <a:gd name="T1" fmla="*/ 18 w 20"/>
                <a:gd name="T2" fmla="*/ 20 w 20"/>
                <a:gd name="T3" fmla="*/ 2 w 20"/>
                <a:gd name="T4" fmla="*/ 0 w 20"/>
              </a:gdLst>
              <a:ahLst/>
              <a:cxnLst>
                <a:cxn ang="0">
                  <a:pos x="T0" y="0"/>
                </a:cxn>
                <a:cxn ang="0">
                  <a:pos x="T1" y="0"/>
                </a:cxn>
                <a:cxn ang="0">
                  <a:pos x="T2" y="0"/>
                </a:cxn>
                <a:cxn ang="0">
                  <a:pos x="T3" y="0"/>
                </a:cxn>
                <a:cxn ang="0">
                  <a:pos x="T4" y="0"/>
                </a:cxn>
              </a:cxnLst>
              <a:rect l="0" t="0" r="r" b="b"/>
              <a:pathLst>
                <a:path w="20">
                  <a:moveTo>
                    <a:pt x="0" y="0"/>
                  </a:moveTo>
                  <a:cubicBezTo>
                    <a:pt x="18" y="0"/>
                    <a:pt x="18" y="0"/>
                    <a:pt x="18" y="0"/>
                  </a:cubicBezTo>
                  <a:cubicBezTo>
                    <a:pt x="18" y="0"/>
                    <a:pt x="19" y="0"/>
                    <a:pt x="20" y="0"/>
                  </a:cubicBezTo>
                  <a:cubicBezTo>
                    <a:pt x="2" y="0"/>
                    <a:pt x="2" y="0"/>
                    <a:pt x="2" y="0"/>
                  </a:cubicBezTo>
                  <a:cubicBezTo>
                    <a:pt x="1" y="0"/>
                    <a:pt x="1" y="0"/>
                    <a:pt x="0" y="0"/>
                  </a:cubicBezTo>
                  <a:close/>
                </a:path>
              </a:pathLst>
            </a:custGeom>
            <a:solidFill>
              <a:srgbClr val="D63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29" name="Freeform 556"/>
            <p:cNvSpPr>
              <a:spLocks/>
            </p:cNvSpPr>
            <p:nvPr/>
          </p:nvSpPr>
          <p:spPr bwMode="auto">
            <a:xfrm>
              <a:off x="7805738" y="2333626"/>
              <a:ext cx="63500" cy="0"/>
            </a:xfrm>
            <a:custGeom>
              <a:avLst/>
              <a:gdLst>
                <a:gd name="T0" fmla="*/ 0 w 20"/>
                <a:gd name="T1" fmla="*/ 18 w 20"/>
                <a:gd name="T2" fmla="*/ 20 w 20"/>
                <a:gd name="T3" fmla="*/ 2 w 20"/>
                <a:gd name="T4" fmla="*/ 0 w 20"/>
              </a:gdLst>
              <a:ahLst/>
              <a:cxnLst>
                <a:cxn ang="0">
                  <a:pos x="T0" y="0"/>
                </a:cxn>
                <a:cxn ang="0">
                  <a:pos x="T1" y="0"/>
                </a:cxn>
                <a:cxn ang="0">
                  <a:pos x="T2" y="0"/>
                </a:cxn>
                <a:cxn ang="0">
                  <a:pos x="T3" y="0"/>
                </a:cxn>
                <a:cxn ang="0">
                  <a:pos x="T4" y="0"/>
                </a:cxn>
              </a:cxnLst>
              <a:rect l="0" t="0" r="r" b="b"/>
              <a:pathLst>
                <a:path w="20">
                  <a:moveTo>
                    <a:pt x="0" y="0"/>
                  </a:moveTo>
                  <a:cubicBezTo>
                    <a:pt x="18" y="0"/>
                    <a:pt x="18" y="0"/>
                    <a:pt x="18" y="0"/>
                  </a:cubicBezTo>
                  <a:cubicBezTo>
                    <a:pt x="18" y="0"/>
                    <a:pt x="19" y="0"/>
                    <a:pt x="20" y="0"/>
                  </a:cubicBezTo>
                  <a:cubicBezTo>
                    <a:pt x="2" y="0"/>
                    <a:pt x="2" y="0"/>
                    <a:pt x="2" y="0"/>
                  </a:cubicBezTo>
                  <a:cubicBezTo>
                    <a:pt x="1" y="0"/>
                    <a:pt x="1" y="0"/>
                    <a:pt x="0" y="0"/>
                  </a:cubicBezTo>
                  <a:close/>
                </a:path>
              </a:pathLst>
            </a:custGeom>
            <a:solidFill>
              <a:srgbClr val="7BC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30" name="Freeform 557"/>
            <p:cNvSpPr>
              <a:spLocks/>
            </p:cNvSpPr>
            <p:nvPr/>
          </p:nvSpPr>
          <p:spPr bwMode="auto">
            <a:xfrm>
              <a:off x="7802563" y="2093913"/>
              <a:ext cx="66675" cy="0"/>
            </a:xfrm>
            <a:custGeom>
              <a:avLst/>
              <a:gdLst>
                <a:gd name="T0" fmla="*/ 0 w 21"/>
                <a:gd name="T1" fmla="*/ 18 w 21"/>
                <a:gd name="T2" fmla="*/ 21 w 21"/>
                <a:gd name="T3" fmla="*/ 4 w 21"/>
                <a:gd name="T4" fmla="*/ 0 w 21"/>
              </a:gdLst>
              <a:ahLst/>
              <a:cxnLst>
                <a:cxn ang="0">
                  <a:pos x="T0" y="0"/>
                </a:cxn>
                <a:cxn ang="0">
                  <a:pos x="T1" y="0"/>
                </a:cxn>
                <a:cxn ang="0">
                  <a:pos x="T2" y="0"/>
                </a:cxn>
                <a:cxn ang="0">
                  <a:pos x="T3" y="0"/>
                </a:cxn>
                <a:cxn ang="0">
                  <a:pos x="T4" y="0"/>
                </a:cxn>
              </a:cxnLst>
              <a:rect l="0" t="0" r="r" b="b"/>
              <a:pathLst>
                <a:path w="21">
                  <a:moveTo>
                    <a:pt x="0" y="0"/>
                  </a:moveTo>
                  <a:cubicBezTo>
                    <a:pt x="18" y="0"/>
                    <a:pt x="18" y="0"/>
                    <a:pt x="18" y="0"/>
                  </a:cubicBezTo>
                  <a:cubicBezTo>
                    <a:pt x="19" y="0"/>
                    <a:pt x="20" y="0"/>
                    <a:pt x="21" y="0"/>
                  </a:cubicBezTo>
                  <a:cubicBezTo>
                    <a:pt x="4" y="0"/>
                    <a:pt x="4" y="0"/>
                    <a:pt x="4" y="0"/>
                  </a:cubicBezTo>
                  <a:cubicBezTo>
                    <a:pt x="3" y="0"/>
                    <a:pt x="2" y="0"/>
                    <a:pt x="0" y="0"/>
                  </a:cubicBezTo>
                  <a:close/>
                </a:path>
              </a:pathLst>
            </a:custGeom>
            <a:solidFill>
              <a:srgbClr val="77B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31" name="Freeform 558"/>
            <p:cNvSpPr>
              <a:spLocks/>
            </p:cNvSpPr>
            <p:nvPr/>
          </p:nvSpPr>
          <p:spPr bwMode="auto">
            <a:xfrm>
              <a:off x="7808913" y="3086101"/>
              <a:ext cx="157163" cy="441325"/>
            </a:xfrm>
            <a:custGeom>
              <a:avLst/>
              <a:gdLst>
                <a:gd name="T0" fmla="*/ 18 w 49"/>
                <a:gd name="T1" fmla="*/ 136 h 136"/>
                <a:gd name="T2" fmla="*/ 0 w 49"/>
                <a:gd name="T3" fmla="*/ 136 h 136"/>
                <a:gd name="T4" fmla="*/ 31 w 49"/>
                <a:gd name="T5" fmla="*/ 69 h 136"/>
                <a:gd name="T6" fmla="*/ 0 w 49"/>
                <a:gd name="T7" fmla="*/ 1 h 136"/>
                <a:gd name="T8" fmla="*/ 18 w 49"/>
                <a:gd name="T9" fmla="*/ 0 h 136"/>
                <a:gd name="T10" fmla="*/ 49 w 49"/>
                <a:gd name="T11" fmla="*/ 69 h 136"/>
                <a:gd name="T12" fmla="*/ 18 w 49"/>
                <a:gd name="T13" fmla="*/ 136 h 136"/>
              </a:gdLst>
              <a:ahLst/>
              <a:cxnLst>
                <a:cxn ang="0">
                  <a:pos x="T0" y="T1"/>
                </a:cxn>
                <a:cxn ang="0">
                  <a:pos x="T2" y="T3"/>
                </a:cxn>
                <a:cxn ang="0">
                  <a:pos x="T4" y="T5"/>
                </a:cxn>
                <a:cxn ang="0">
                  <a:pos x="T6" y="T7"/>
                </a:cxn>
                <a:cxn ang="0">
                  <a:pos x="T8" y="T9"/>
                </a:cxn>
                <a:cxn ang="0">
                  <a:pos x="T10" y="T11"/>
                </a:cxn>
                <a:cxn ang="0">
                  <a:pos x="T12" y="T13"/>
                </a:cxn>
              </a:cxnLst>
              <a:rect l="0" t="0" r="r" b="b"/>
              <a:pathLst>
                <a:path w="49" h="136">
                  <a:moveTo>
                    <a:pt x="18" y="136"/>
                  </a:moveTo>
                  <a:cubicBezTo>
                    <a:pt x="0" y="136"/>
                    <a:pt x="0" y="136"/>
                    <a:pt x="0" y="136"/>
                  </a:cubicBezTo>
                  <a:cubicBezTo>
                    <a:pt x="17" y="136"/>
                    <a:pt x="31" y="106"/>
                    <a:pt x="31" y="69"/>
                  </a:cubicBezTo>
                  <a:cubicBezTo>
                    <a:pt x="31" y="32"/>
                    <a:pt x="17" y="1"/>
                    <a:pt x="0" y="1"/>
                  </a:cubicBezTo>
                  <a:cubicBezTo>
                    <a:pt x="18" y="0"/>
                    <a:pt x="18" y="0"/>
                    <a:pt x="18" y="0"/>
                  </a:cubicBezTo>
                  <a:cubicBezTo>
                    <a:pt x="35" y="1"/>
                    <a:pt x="49" y="32"/>
                    <a:pt x="49" y="69"/>
                  </a:cubicBezTo>
                  <a:cubicBezTo>
                    <a:pt x="49" y="106"/>
                    <a:pt x="35" y="136"/>
                    <a:pt x="18" y="136"/>
                  </a:cubicBezTo>
                  <a:close/>
                </a:path>
              </a:pathLst>
            </a:custGeom>
            <a:solidFill>
              <a:srgbClr val="D9E5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32" name="Freeform 559"/>
            <p:cNvSpPr>
              <a:spLocks/>
            </p:cNvSpPr>
            <p:nvPr/>
          </p:nvSpPr>
          <p:spPr bwMode="auto">
            <a:xfrm>
              <a:off x="7708901" y="3086101"/>
              <a:ext cx="200025" cy="441325"/>
            </a:xfrm>
            <a:custGeom>
              <a:avLst/>
              <a:gdLst>
                <a:gd name="T0" fmla="*/ 31 w 62"/>
                <a:gd name="T1" fmla="*/ 1 h 136"/>
                <a:gd name="T2" fmla="*/ 62 w 62"/>
                <a:gd name="T3" fmla="*/ 69 h 136"/>
                <a:gd name="T4" fmla="*/ 31 w 62"/>
                <a:gd name="T5" fmla="*/ 136 h 136"/>
                <a:gd name="T6" fmla="*/ 0 w 62"/>
                <a:gd name="T7" fmla="*/ 67 h 136"/>
                <a:gd name="T8" fmla="*/ 31 w 62"/>
                <a:gd name="T9" fmla="*/ 1 h 136"/>
              </a:gdLst>
              <a:ahLst/>
              <a:cxnLst>
                <a:cxn ang="0">
                  <a:pos x="T0" y="T1"/>
                </a:cxn>
                <a:cxn ang="0">
                  <a:pos x="T2" y="T3"/>
                </a:cxn>
                <a:cxn ang="0">
                  <a:pos x="T4" y="T5"/>
                </a:cxn>
                <a:cxn ang="0">
                  <a:pos x="T6" y="T7"/>
                </a:cxn>
                <a:cxn ang="0">
                  <a:pos x="T8" y="T9"/>
                </a:cxn>
              </a:cxnLst>
              <a:rect l="0" t="0" r="r" b="b"/>
              <a:pathLst>
                <a:path w="62" h="136">
                  <a:moveTo>
                    <a:pt x="31" y="1"/>
                  </a:moveTo>
                  <a:cubicBezTo>
                    <a:pt x="48" y="1"/>
                    <a:pt x="62" y="32"/>
                    <a:pt x="62" y="69"/>
                  </a:cubicBezTo>
                  <a:cubicBezTo>
                    <a:pt x="62" y="107"/>
                    <a:pt x="48" y="136"/>
                    <a:pt x="31" y="136"/>
                  </a:cubicBezTo>
                  <a:cubicBezTo>
                    <a:pt x="13" y="135"/>
                    <a:pt x="0" y="104"/>
                    <a:pt x="0" y="67"/>
                  </a:cubicBezTo>
                  <a:cubicBezTo>
                    <a:pt x="0" y="30"/>
                    <a:pt x="14" y="0"/>
                    <a:pt x="31" y="1"/>
                  </a:cubicBezTo>
                  <a:close/>
                </a:path>
              </a:pathLst>
            </a:custGeom>
            <a:gradFill flip="none" rotWithShape="1">
              <a:gsLst>
                <a:gs pos="0">
                  <a:srgbClr val="00B4F1">
                    <a:shade val="30000"/>
                    <a:satMod val="115000"/>
                  </a:srgbClr>
                </a:gs>
                <a:gs pos="50000">
                  <a:srgbClr val="00B4F1">
                    <a:shade val="67500"/>
                    <a:satMod val="115000"/>
                  </a:srgbClr>
                </a:gs>
                <a:gs pos="100000">
                  <a:srgbClr val="00B4F1">
                    <a:shade val="100000"/>
                    <a:satMod val="115000"/>
                  </a:srgbClr>
                </a:gs>
              </a:gsLst>
              <a:path path="circle">
                <a:fillToRect l="100000" t="100000"/>
              </a:path>
              <a:tileRect r="-100000" b="-100000"/>
            </a:gradFill>
            <a:ln>
              <a:noFill/>
            </a:ln>
          </p:spPr>
          <p:txBody>
            <a:bodyPr vert="horz" wrap="square" lIns="68580" tIns="34290" rIns="68580" bIns="34290" numCol="1" anchor="t" anchorCtr="0" compatLnSpc="1">
              <a:prstTxWarp prst="textNoShape">
                <a:avLst/>
              </a:prstTxWarp>
              <a:normAutofit/>
            </a:bodyPr>
            <a:lstStyle/>
            <a:p>
              <a:endParaRPr lang="en-US" sz="1350"/>
            </a:p>
          </p:txBody>
        </p:sp>
        <p:sp>
          <p:nvSpPr>
            <p:cNvPr id="33" name="Freeform 560"/>
            <p:cNvSpPr>
              <a:spLocks noEditPoints="1"/>
            </p:cNvSpPr>
            <p:nvPr/>
          </p:nvSpPr>
          <p:spPr bwMode="auto">
            <a:xfrm>
              <a:off x="7612063" y="2876551"/>
              <a:ext cx="392113" cy="863600"/>
            </a:xfrm>
            <a:custGeom>
              <a:avLst/>
              <a:gdLst>
                <a:gd name="T0" fmla="*/ 62 w 122"/>
                <a:gd name="T1" fmla="*/ 1 h 267"/>
                <a:gd name="T2" fmla="*/ 122 w 122"/>
                <a:gd name="T3" fmla="*/ 135 h 267"/>
                <a:gd name="T4" fmla="*/ 60 w 122"/>
                <a:gd name="T5" fmla="*/ 266 h 267"/>
                <a:gd name="T6" fmla="*/ 0 w 122"/>
                <a:gd name="T7" fmla="*/ 131 h 267"/>
                <a:gd name="T8" fmla="*/ 62 w 122"/>
                <a:gd name="T9" fmla="*/ 1 h 267"/>
                <a:gd name="T10" fmla="*/ 61 w 122"/>
                <a:gd name="T11" fmla="*/ 201 h 267"/>
                <a:gd name="T12" fmla="*/ 92 w 122"/>
                <a:gd name="T13" fmla="*/ 134 h 267"/>
                <a:gd name="T14" fmla="*/ 61 w 122"/>
                <a:gd name="T15" fmla="*/ 66 h 267"/>
                <a:gd name="T16" fmla="*/ 30 w 122"/>
                <a:gd name="T17" fmla="*/ 132 h 267"/>
                <a:gd name="T18" fmla="*/ 61 w 122"/>
                <a:gd name="T19" fmla="*/ 201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267">
                  <a:moveTo>
                    <a:pt x="62" y="1"/>
                  </a:moveTo>
                  <a:cubicBezTo>
                    <a:pt x="95" y="2"/>
                    <a:pt x="122" y="62"/>
                    <a:pt x="122" y="135"/>
                  </a:cubicBezTo>
                  <a:cubicBezTo>
                    <a:pt x="122" y="208"/>
                    <a:pt x="94" y="267"/>
                    <a:pt x="60" y="266"/>
                  </a:cubicBezTo>
                  <a:cubicBezTo>
                    <a:pt x="27" y="264"/>
                    <a:pt x="0" y="204"/>
                    <a:pt x="0" y="131"/>
                  </a:cubicBezTo>
                  <a:cubicBezTo>
                    <a:pt x="0" y="58"/>
                    <a:pt x="28" y="0"/>
                    <a:pt x="62" y="1"/>
                  </a:cubicBezTo>
                  <a:close/>
                  <a:moveTo>
                    <a:pt x="61" y="201"/>
                  </a:moveTo>
                  <a:cubicBezTo>
                    <a:pt x="78" y="201"/>
                    <a:pt x="92" y="172"/>
                    <a:pt x="92" y="134"/>
                  </a:cubicBezTo>
                  <a:cubicBezTo>
                    <a:pt x="92" y="97"/>
                    <a:pt x="78" y="66"/>
                    <a:pt x="61" y="66"/>
                  </a:cubicBezTo>
                  <a:cubicBezTo>
                    <a:pt x="44" y="65"/>
                    <a:pt x="30" y="95"/>
                    <a:pt x="30" y="132"/>
                  </a:cubicBezTo>
                  <a:cubicBezTo>
                    <a:pt x="30" y="169"/>
                    <a:pt x="43" y="200"/>
                    <a:pt x="61" y="201"/>
                  </a:cubicBezTo>
                </a:path>
              </a:pathLst>
            </a:custGeom>
            <a:solidFill>
              <a:schemeClr val="bg1"/>
            </a:solidFill>
            <a:ln>
              <a:noFill/>
            </a:ln>
          </p:spPr>
          <p:txBody>
            <a:bodyPr vert="horz" wrap="square" lIns="68580" tIns="34290" rIns="68580" bIns="34290" numCol="1" anchor="t" anchorCtr="0" compatLnSpc="1">
              <a:prstTxWarp prst="textNoShape">
                <a:avLst/>
              </a:prstTxWarp>
              <a:normAutofit/>
            </a:bodyPr>
            <a:lstStyle/>
            <a:p>
              <a:endParaRPr lang="en-US" sz="1350"/>
            </a:p>
          </p:txBody>
        </p:sp>
        <p:sp>
          <p:nvSpPr>
            <p:cNvPr id="34" name="Freeform 561"/>
            <p:cNvSpPr>
              <a:spLocks noEditPoints="1"/>
            </p:cNvSpPr>
            <p:nvPr/>
          </p:nvSpPr>
          <p:spPr bwMode="auto">
            <a:xfrm>
              <a:off x="7510463" y="2649538"/>
              <a:ext cx="596900" cy="1314450"/>
            </a:xfrm>
            <a:custGeom>
              <a:avLst/>
              <a:gdLst>
                <a:gd name="T0" fmla="*/ 94 w 186"/>
                <a:gd name="T1" fmla="*/ 2 h 406"/>
                <a:gd name="T2" fmla="*/ 186 w 186"/>
                <a:gd name="T3" fmla="*/ 206 h 406"/>
                <a:gd name="T4" fmla="*/ 92 w 186"/>
                <a:gd name="T5" fmla="*/ 405 h 406"/>
                <a:gd name="T6" fmla="*/ 0 w 186"/>
                <a:gd name="T7" fmla="*/ 200 h 406"/>
                <a:gd name="T8" fmla="*/ 94 w 186"/>
                <a:gd name="T9" fmla="*/ 2 h 406"/>
                <a:gd name="T10" fmla="*/ 92 w 186"/>
                <a:gd name="T11" fmla="*/ 336 h 406"/>
                <a:gd name="T12" fmla="*/ 154 w 186"/>
                <a:gd name="T13" fmla="*/ 205 h 406"/>
                <a:gd name="T14" fmla="*/ 94 w 186"/>
                <a:gd name="T15" fmla="*/ 71 h 406"/>
                <a:gd name="T16" fmla="*/ 32 w 186"/>
                <a:gd name="T17" fmla="*/ 201 h 406"/>
                <a:gd name="T18" fmla="*/ 92 w 186"/>
                <a:gd name="T19" fmla="*/ 33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406">
                  <a:moveTo>
                    <a:pt x="94" y="2"/>
                  </a:moveTo>
                  <a:cubicBezTo>
                    <a:pt x="145" y="4"/>
                    <a:pt x="186" y="95"/>
                    <a:pt x="186" y="206"/>
                  </a:cubicBezTo>
                  <a:cubicBezTo>
                    <a:pt x="185" y="318"/>
                    <a:pt x="143" y="406"/>
                    <a:pt x="92" y="405"/>
                  </a:cubicBezTo>
                  <a:cubicBezTo>
                    <a:pt x="41" y="403"/>
                    <a:pt x="0" y="311"/>
                    <a:pt x="0" y="200"/>
                  </a:cubicBezTo>
                  <a:cubicBezTo>
                    <a:pt x="1" y="89"/>
                    <a:pt x="43" y="0"/>
                    <a:pt x="94" y="2"/>
                  </a:cubicBezTo>
                  <a:close/>
                  <a:moveTo>
                    <a:pt x="92" y="336"/>
                  </a:moveTo>
                  <a:cubicBezTo>
                    <a:pt x="126" y="337"/>
                    <a:pt x="154" y="278"/>
                    <a:pt x="154" y="205"/>
                  </a:cubicBezTo>
                  <a:cubicBezTo>
                    <a:pt x="154" y="132"/>
                    <a:pt x="127" y="72"/>
                    <a:pt x="94" y="71"/>
                  </a:cubicBezTo>
                  <a:cubicBezTo>
                    <a:pt x="60" y="70"/>
                    <a:pt x="32" y="128"/>
                    <a:pt x="32" y="201"/>
                  </a:cubicBezTo>
                  <a:cubicBezTo>
                    <a:pt x="32" y="274"/>
                    <a:pt x="59" y="334"/>
                    <a:pt x="92" y="336"/>
                  </a:cubicBezTo>
                </a:path>
              </a:pathLst>
            </a:custGeom>
            <a:solidFill>
              <a:schemeClr val="tx1">
                <a:lumMod val="65000"/>
                <a:lumOff val="35000"/>
              </a:schemeClr>
            </a:solidFill>
            <a:ln>
              <a:noFill/>
            </a:ln>
          </p:spPr>
          <p:txBody>
            <a:bodyPr vert="horz" wrap="square" lIns="68580" tIns="34290" rIns="68580" bIns="34290" numCol="1" anchor="t" anchorCtr="0" compatLnSpc="1">
              <a:prstTxWarp prst="textNoShape">
                <a:avLst/>
              </a:prstTxWarp>
              <a:normAutofit/>
            </a:bodyPr>
            <a:lstStyle/>
            <a:p>
              <a:endParaRPr lang="en-US" sz="1350"/>
            </a:p>
          </p:txBody>
        </p:sp>
        <p:sp>
          <p:nvSpPr>
            <p:cNvPr id="35" name="Freeform 562"/>
            <p:cNvSpPr>
              <a:spLocks noEditPoints="1"/>
            </p:cNvSpPr>
            <p:nvPr/>
          </p:nvSpPr>
          <p:spPr bwMode="auto">
            <a:xfrm>
              <a:off x="7362826" y="2327276"/>
              <a:ext cx="892175" cy="1962150"/>
            </a:xfrm>
            <a:custGeom>
              <a:avLst/>
              <a:gdLst>
                <a:gd name="T0" fmla="*/ 140 w 278"/>
                <a:gd name="T1" fmla="*/ 2 h 607"/>
                <a:gd name="T2" fmla="*/ 277 w 278"/>
                <a:gd name="T3" fmla="*/ 308 h 607"/>
                <a:gd name="T4" fmla="*/ 138 w 278"/>
                <a:gd name="T5" fmla="*/ 604 h 607"/>
                <a:gd name="T6" fmla="*/ 0 w 278"/>
                <a:gd name="T7" fmla="*/ 298 h 607"/>
                <a:gd name="T8" fmla="*/ 140 w 278"/>
                <a:gd name="T9" fmla="*/ 2 h 607"/>
                <a:gd name="T10" fmla="*/ 138 w 278"/>
                <a:gd name="T11" fmla="*/ 505 h 607"/>
                <a:gd name="T12" fmla="*/ 232 w 278"/>
                <a:gd name="T13" fmla="*/ 306 h 607"/>
                <a:gd name="T14" fmla="*/ 140 w 278"/>
                <a:gd name="T15" fmla="*/ 102 h 607"/>
                <a:gd name="T16" fmla="*/ 46 w 278"/>
                <a:gd name="T17" fmla="*/ 300 h 607"/>
                <a:gd name="T18" fmla="*/ 138 w 278"/>
                <a:gd name="T19" fmla="*/ 505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607">
                  <a:moveTo>
                    <a:pt x="140" y="2"/>
                  </a:moveTo>
                  <a:cubicBezTo>
                    <a:pt x="217" y="5"/>
                    <a:pt x="278" y="142"/>
                    <a:pt x="277" y="308"/>
                  </a:cubicBezTo>
                  <a:cubicBezTo>
                    <a:pt x="277" y="474"/>
                    <a:pt x="214" y="607"/>
                    <a:pt x="138" y="604"/>
                  </a:cubicBezTo>
                  <a:cubicBezTo>
                    <a:pt x="61" y="601"/>
                    <a:pt x="0" y="464"/>
                    <a:pt x="0" y="298"/>
                  </a:cubicBezTo>
                  <a:cubicBezTo>
                    <a:pt x="1" y="132"/>
                    <a:pt x="64" y="0"/>
                    <a:pt x="140" y="2"/>
                  </a:cubicBezTo>
                  <a:close/>
                  <a:moveTo>
                    <a:pt x="138" y="505"/>
                  </a:moveTo>
                  <a:cubicBezTo>
                    <a:pt x="189" y="506"/>
                    <a:pt x="231" y="418"/>
                    <a:pt x="232" y="306"/>
                  </a:cubicBezTo>
                  <a:cubicBezTo>
                    <a:pt x="232" y="195"/>
                    <a:pt x="191" y="104"/>
                    <a:pt x="140" y="102"/>
                  </a:cubicBezTo>
                  <a:cubicBezTo>
                    <a:pt x="89" y="100"/>
                    <a:pt x="47" y="189"/>
                    <a:pt x="46" y="300"/>
                  </a:cubicBezTo>
                  <a:cubicBezTo>
                    <a:pt x="46" y="411"/>
                    <a:pt x="87" y="503"/>
                    <a:pt x="138" y="505"/>
                  </a:cubicBezTo>
                </a:path>
              </a:pathLst>
            </a:custGeom>
            <a:solidFill>
              <a:schemeClr val="bg1"/>
            </a:solidFill>
            <a:ln>
              <a:noFill/>
            </a:ln>
          </p:spPr>
          <p:txBody>
            <a:bodyPr vert="horz" wrap="square" lIns="68580" tIns="34290" rIns="68580" bIns="34290" numCol="1" anchor="t" anchorCtr="0" compatLnSpc="1">
              <a:prstTxWarp prst="textNoShape">
                <a:avLst/>
              </a:prstTxWarp>
              <a:normAutofit/>
            </a:bodyPr>
            <a:lstStyle/>
            <a:p>
              <a:endParaRPr lang="en-US" sz="1350"/>
            </a:p>
          </p:txBody>
        </p:sp>
        <p:sp>
          <p:nvSpPr>
            <p:cNvPr id="36" name="Freeform 563"/>
            <p:cNvSpPr>
              <a:spLocks/>
            </p:cNvSpPr>
            <p:nvPr/>
          </p:nvSpPr>
          <p:spPr bwMode="auto">
            <a:xfrm>
              <a:off x="7812088" y="2093913"/>
              <a:ext cx="609600" cy="2425700"/>
            </a:xfrm>
            <a:custGeom>
              <a:avLst/>
              <a:gdLst>
                <a:gd name="T0" fmla="*/ 18 w 190"/>
                <a:gd name="T1" fmla="*/ 750 h 750"/>
                <a:gd name="T2" fmla="*/ 0 w 190"/>
                <a:gd name="T3" fmla="*/ 750 h 750"/>
                <a:gd name="T4" fmla="*/ 172 w 190"/>
                <a:gd name="T5" fmla="*/ 381 h 750"/>
                <a:gd name="T6" fmla="*/ 1 w 190"/>
                <a:gd name="T7" fmla="*/ 0 h 750"/>
                <a:gd name="T8" fmla="*/ 18 w 190"/>
                <a:gd name="T9" fmla="*/ 0 h 750"/>
                <a:gd name="T10" fmla="*/ 189 w 190"/>
                <a:gd name="T11" fmla="*/ 381 h 750"/>
                <a:gd name="T12" fmla="*/ 18 w 190"/>
                <a:gd name="T13" fmla="*/ 750 h 750"/>
              </a:gdLst>
              <a:ahLst/>
              <a:cxnLst>
                <a:cxn ang="0">
                  <a:pos x="T0" y="T1"/>
                </a:cxn>
                <a:cxn ang="0">
                  <a:pos x="T2" y="T3"/>
                </a:cxn>
                <a:cxn ang="0">
                  <a:pos x="T4" y="T5"/>
                </a:cxn>
                <a:cxn ang="0">
                  <a:pos x="T6" y="T7"/>
                </a:cxn>
                <a:cxn ang="0">
                  <a:pos x="T8" y="T9"/>
                </a:cxn>
                <a:cxn ang="0">
                  <a:pos x="T10" y="T11"/>
                </a:cxn>
                <a:cxn ang="0">
                  <a:pos x="T12" y="T13"/>
                </a:cxn>
              </a:cxnLst>
              <a:rect l="0" t="0" r="r" b="b"/>
              <a:pathLst>
                <a:path w="190" h="750">
                  <a:moveTo>
                    <a:pt x="18" y="750"/>
                  </a:moveTo>
                  <a:cubicBezTo>
                    <a:pt x="12" y="750"/>
                    <a:pt x="6" y="750"/>
                    <a:pt x="0" y="750"/>
                  </a:cubicBezTo>
                  <a:cubicBezTo>
                    <a:pt x="94" y="750"/>
                    <a:pt x="171" y="586"/>
                    <a:pt x="172" y="381"/>
                  </a:cubicBezTo>
                  <a:cubicBezTo>
                    <a:pt x="173" y="174"/>
                    <a:pt x="96" y="3"/>
                    <a:pt x="1" y="0"/>
                  </a:cubicBezTo>
                  <a:cubicBezTo>
                    <a:pt x="18" y="0"/>
                    <a:pt x="18" y="0"/>
                    <a:pt x="18" y="0"/>
                  </a:cubicBezTo>
                  <a:cubicBezTo>
                    <a:pt x="114" y="3"/>
                    <a:pt x="190" y="174"/>
                    <a:pt x="189" y="381"/>
                  </a:cubicBezTo>
                  <a:cubicBezTo>
                    <a:pt x="189" y="586"/>
                    <a:pt x="112" y="750"/>
                    <a:pt x="18" y="750"/>
                  </a:cubicBezTo>
                  <a:close/>
                </a:path>
              </a:pathLst>
            </a:custGeom>
            <a:solidFill>
              <a:schemeClr val="tx1">
                <a:lumMod val="75000"/>
                <a:lumOff val="25000"/>
              </a:schemeClr>
            </a:solidFill>
            <a:ln>
              <a:noFill/>
            </a:ln>
          </p:spPr>
          <p:txBody>
            <a:bodyPr vert="horz" wrap="square" lIns="68580" tIns="34290" rIns="68580" bIns="34290" numCol="1" anchor="t" anchorCtr="0" compatLnSpc="1">
              <a:prstTxWarp prst="textNoShape">
                <a:avLst/>
              </a:prstTxWarp>
              <a:normAutofit/>
            </a:bodyPr>
            <a:lstStyle/>
            <a:p>
              <a:endParaRPr lang="en-US" sz="1350"/>
            </a:p>
          </p:txBody>
        </p:sp>
        <p:sp>
          <p:nvSpPr>
            <p:cNvPr id="37" name="Freeform 564"/>
            <p:cNvSpPr>
              <a:spLocks noEditPoints="1"/>
            </p:cNvSpPr>
            <p:nvPr/>
          </p:nvSpPr>
          <p:spPr bwMode="auto">
            <a:xfrm>
              <a:off x="7250113" y="2084388"/>
              <a:ext cx="1117600" cy="2447925"/>
            </a:xfrm>
            <a:custGeom>
              <a:avLst/>
              <a:gdLst>
                <a:gd name="T0" fmla="*/ 176 w 348"/>
                <a:gd name="T1" fmla="*/ 3 h 757"/>
                <a:gd name="T2" fmla="*/ 347 w 348"/>
                <a:gd name="T3" fmla="*/ 384 h 757"/>
                <a:gd name="T4" fmla="*/ 172 w 348"/>
                <a:gd name="T5" fmla="*/ 753 h 757"/>
                <a:gd name="T6" fmla="*/ 1 w 348"/>
                <a:gd name="T7" fmla="*/ 372 h 757"/>
                <a:gd name="T8" fmla="*/ 176 w 348"/>
                <a:gd name="T9" fmla="*/ 3 h 757"/>
                <a:gd name="T10" fmla="*/ 173 w 348"/>
                <a:gd name="T11" fmla="*/ 679 h 757"/>
                <a:gd name="T12" fmla="*/ 312 w 348"/>
                <a:gd name="T13" fmla="*/ 383 h 757"/>
                <a:gd name="T14" fmla="*/ 175 w 348"/>
                <a:gd name="T15" fmla="*/ 77 h 757"/>
                <a:gd name="T16" fmla="*/ 35 w 348"/>
                <a:gd name="T17" fmla="*/ 373 h 757"/>
                <a:gd name="T18" fmla="*/ 173 w 348"/>
                <a:gd name="T19" fmla="*/ 679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757">
                  <a:moveTo>
                    <a:pt x="176" y="3"/>
                  </a:moveTo>
                  <a:cubicBezTo>
                    <a:pt x="271" y="6"/>
                    <a:pt x="348" y="177"/>
                    <a:pt x="347" y="384"/>
                  </a:cubicBezTo>
                  <a:cubicBezTo>
                    <a:pt x="346" y="591"/>
                    <a:pt x="268" y="757"/>
                    <a:pt x="172" y="753"/>
                  </a:cubicBezTo>
                  <a:cubicBezTo>
                    <a:pt x="77" y="750"/>
                    <a:pt x="0" y="579"/>
                    <a:pt x="1" y="372"/>
                  </a:cubicBezTo>
                  <a:cubicBezTo>
                    <a:pt x="2" y="165"/>
                    <a:pt x="80" y="0"/>
                    <a:pt x="176" y="3"/>
                  </a:cubicBezTo>
                  <a:close/>
                  <a:moveTo>
                    <a:pt x="173" y="679"/>
                  </a:moveTo>
                  <a:cubicBezTo>
                    <a:pt x="249" y="681"/>
                    <a:pt x="312" y="549"/>
                    <a:pt x="312" y="383"/>
                  </a:cubicBezTo>
                  <a:cubicBezTo>
                    <a:pt x="313" y="217"/>
                    <a:pt x="252" y="80"/>
                    <a:pt x="175" y="77"/>
                  </a:cubicBezTo>
                  <a:cubicBezTo>
                    <a:pt x="99" y="75"/>
                    <a:pt x="36" y="207"/>
                    <a:pt x="35" y="373"/>
                  </a:cubicBezTo>
                  <a:cubicBezTo>
                    <a:pt x="35" y="539"/>
                    <a:pt x="96" y="676"/>
                    <a:pt x="173" y="679"/>
                  </a:cubicBezTo>
                </a:path>
              </a:pathLst>
            </a:custGeom>
            <a:solidFill>
              <a:schemeClr val="tx1">
                <a:lumMod val="65000"/>
                <a:lumOff val="35000"/>
              </a:schemeClr>
            </a:solidFill>
            <a:ln>
              <a:noFill/>
            </a:ln>
          </p:spPr>
          <p:txBody>
            <a:bodyPr vert="horz" wrap="square" lIns="68580" tIns="34290" rIns="68580" bIns="34290" numCol="1" anchor="t" anchorCtr="0" compatLnSpc="1">
              <a:prstTxWarp prst="textNoShape">
                <a:avLst/>
              </a:prstTxWarp>
              <a:normAutofit/>
            </a:bodyPr>
            <a:lstStyle/>
            <a:p>
              <a:endParaRPr lang="en-US" sz="1350"/>
            </a:p>
          </p:txBody>
        </p:sp>
      </p:grpSp>
      <p:grpSp>
        <p:nvGrpSpPr>
          <p:cNvPr id="38" name="Group 21"/>
          <p:cNvGrpSpPr/>
          <p:nvPr/>
        </p:nvGrpSpPr>
        <p:grpSpPr>
          <a:xfrm>
            <a:off x="502024" y="2696579"/>
            <a:ext cx="7830282" cy="2912203"/>
            <a:chOff x="-479433" y="1867134"/>
            <a:chExt cx="9329558" cy="3469807"/>
          </a:xfrm>
        </p:grpSpPr>
        <p:sp>
          <p:nvSpPr>
            <p:cNvPr id="39" name="Freeform 18"/>
            <p:cNvSpPr>
              <a:spLocks noChangeArrowheads="1"/>
            </p:cNvSpPr>
            <p:nvPr/>
          </p:nvSpPr>
          <p:spPr bwMode="auto">
            <a:xfrm rot="12153267">
              <a:off x="1258033" y="1883170"/>
              <a:ext cx="7519057" cy="3438396"/>
            </a:xfrm>
            <a:custGeom>
              <a:avLst/>
              <a:gdLst>
                <a:gd name="G0" fmla="+- 1 0 0"/>
                <a:gd name="G1" fmla="+- 1 0 0"/>
                <a:gd name="G2" fmla="+- 1 0 0"/>
                <a:gd name="G3" fmla="+- 1429 0 0"/>
                <a:gd name="G4" fmla="+- 1 0 0"/>
                <a:gd name="T0" fmla="*/ 106633 w 3023"/>
                <a:gd name="T1" fmla="*/ 407523 h 1430"/>
                <a:gd name="T2" fmla="*/ 1067050 w 3023"/>
                <a:gd name="T3" fmla="*/ 0 h 1430"/>
                <a:gd name="T4" fmla="*/ 1088665 w 3023"/>
                <a:gd name="T5" fmla="*/ 52154 h 1430"/>
                <a:gd name="T6" fmla="*/ 0 w 3023"/>
                <a:gd name="T7" fmla="*/ 513990 h 1430"/>
                <a:gd name="T8" fmla="*/ 106633 w 3023"/>
                <a:gd name="T9" fmla="*/ 407523 h 1430"/>
              </a:gdLst>
              <a:ahLst/>
              <a:cxnLst>
                <a:cxn ang="0">
                  <a:pos x="T0" y="T1"/>
                </a:cxn>
                <a:cxn ang="0">
                  <a:pos x="T2" y="T3"/>
                </a:cxn>
                <a:cxn ang="0">
                  <a:pos x="T4" y="T5"/>
                </a:cxn>
                <a:cxn ang="0">
                  <a:pos x="T6" y="T7"/>
                </a:cxn>
                <a:cxn ang="0">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40" name="Freeform 19"/>
            <p:cNvSpPr>
              <a:spLocks noChangeArrowheads="1"/>
            </p:cNvSpPr>
            <p:nvPr/>
          </p:nvSpPr>
          <p:spPr bwMode="auto">
            <a:xfrm rot="12153267">
              <a:off x="1177615" y="1867134"/>
              <a:ext cx="7672510" cy="3088191"/>
            </a:xfrm>
            <a:custGeom>
              <a:avLst/>
              <a:gdLst>
                <a:gd name="G0" fmla="+- 1 0 0"/>
                <a:gd name="G1" fmla="*/ 1 0 0"/>
                <a:gd name="G2" fmla="+- 1 0 0"/>
                <a:gd name="G3" fmla="+- 1284 0 0"/>
                <a:gd name="G4" fmla="+- 1 0 0"/>
                <a:gd name="T0" fmla="*/ 150879 w 3086"/>
                <a:gd name="T1" fmla="*/ 459087 h 1285"/>
                <a:gd name="T2" fmla="*/ 1110890 w 3086"/>
                <a:gd name="T3" fmla="*/ 51769 h 1285"/>
                <a:gd name="T4" fmla="*/ 1088204 w 3086"/>
                <a:gd name="T5" fmla="*/ 0 h 1285"/>
                <a:gd name="T6" fmla="*/ 0 w 3086"/>
                <a:gd name="T7" fmla="*/ 461603 h 1285"/>
                <a:gd name="T8" fmla="*/ 150879 w 3086"/>
                <a:gd name="T9" fmla="*/ 459087 h 1285"/>
              </a:gdLst>
              <a:ahLst/>
              <a:cxnLst>
                <a:cxn ang="0">
                  <a:pos x="T0" y="T1"/>
                </a:cxn>
                <a:cxn ang="0">
                  <a:pos x="T2" y="T3"/>
                </a:cxn>
                <a:cxn ang="0">
                  <a:pos x="T4" y="T5"/>
                </a:cxn>
                <a:cxn ang="0">
                  <a:pos x="T6" y="T7"/>
                </a:cxn>
                <a:cxn ang="0">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41" name="Freeform 20"/>
            <p:cNvSpPr>
              <a:spLocks noChangeArrowheads="1"/>
            </p:cNvSpPr>
            <p:nvPr/>
          </p:nvSpPr>
          <p:spPr bwMode="auto">
            <a:xfrm rot="12153267">
              <a:off x="1156699" y="1898545"/>
              <a:ext cx="7519057" cy="3438396"/>
            </a:xfrm>
            <a:custGeom>
              <a:avLst/>
              <a:gdLst>
                <a:gd name="G0" fmla="+- 1 0 0"/>
                <a:gd name="G1" fmla="+- 1 0 0"/>
                <a:gd name="G2" fmla="+- 1 0 0"/>
                <a:gd name="G3" fmla="+- 1429 0 0"/>
                <a:gd name="G4" fmla="+- 1 0 0"/>
                <a:gd name="T0" fmla="*/ 106527 w 3026"/>
                <a:gd name="T1" fmla="*/ 407523 h 1430"/>
                <a:gd name="T2" fmla="*/ 1066712 w 3026"/>
                <a:gd name="T3" fmla="*/ 0 h 1430"/>
                <a:gd name="T4" fmla="*/ 1088665 w 3026"/>
                <a:gd name="T5" fmla="*/ 51795 h 1430"/>
                <a:gd name="T6" fmla="*/ 0 w 3026"/>
                <a:gd name="T7" fmla="*/ 513990 h 1430"/>
                <a:gd name="T8" fmla="*/ 106527 w 3026"/>
                <a:gd name="T9" fmla="*/ 407523 h 1430"/>
              </a:gdLst>
              <a:ahLst/>
              <a:cxnLst>
                <a:cxn ang="0">
                  <a:pos x="T0" y="T1"/>
                </a:cxn>
                <a:cxn ang="0">
                  <a:pos x="T2" y="T3"/>
                </a:cxn>
                <a:cxn ang="0">
                  <a:pos x="T4" y="T5"/>
                </a:cxn>
                <a:cxn ang="0">
                  <a:pos x="T6" y="T7"/>
                </a:cxn>
                <a:cxn ang="0">
                  <a:pos x="T8" y="T9"/>
                </a:cxn>
              </a:cxnLst>
              <a:rect l="0" t="0" r="r" b="b"/>
              <a:pathLst>
                <a:path w="3026" h="1430">
                  <a:moveTo>
                    <a:pt x="296" y="1133"/>
                  </a:moveTo>
                  <a:lnTo>
                    <a:pt x="2964" y="0"/>
                  </a:lnTo>
                  <a:lnTo>
                    <a:pt x="3025" y="144"/>
                  </a:lnTo>
                  <a:lnTo>
                    <a:pt x="0" y="1429"/>
                  </a:lnTo>
                  <a:lnTo>
                    <a:pt x="296" y="1133"/>
                  </a:lnTo>
                </a:path>
              </a:pathLst>
            </a:custGeom>
            <a:solidFill>
              <a:schemeClr val="bg1">
                <a:lumMod val="6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42" name="Freeform 21"/>
            <p:cNvSpPr>
              <a:spLocks noChangeArrowheads="1"/>
            </p:cNvSpPr>
            <p:nvPr/>
          </p:nvSpPr>
          <p:spPr bwMode="auto">
            <a:xfrm rot="12153267">
              <a:off x="1078317" y="1888490"/>
              <a:ext cx="7672510" cy="3098797"/>
            </a:xfrm>
            <a:custGeom>
              <a:avLst/>
              <a:gdLst>
                <a:gd name="G0" fmla="+- 1 0 0"/>
                <a:gd name="G1" fmla="*/ 1 0 0"/>
                <a:gd name="G2" fmla="+- 1 0 0"/>
                <a:gd name="G3" fmla="+- 1285 0 0"/>
                <a:gd name="G4" fmla="+- 1 0 0"/>
                <a:gd name="T0" fmla="*/ 151093 w 3089"/>
                <a:gd name="T1" fmla="*/ 460666 h 1286"/>
                <a:gd name="T2" fmla="*/ 1110890 w 3089"/>
                <a:gd name="T3" fmla="*/ 52267 h 1286"/>
                <a:gd name="T4" fmla="*/ 1088226 w 3089"/>
                <a:gd name="T5" fmla="*/ 0 h 1286"/>
                <a:gd name="T6" fmla="*/ 0 w 3089"/>
                <a:gd name="T7" fmla="*/ 463190 h 1286"/>
                <a:gd name="T8" fmla="*/ 151093 w 3089"/>
                <a:gd name="T9" fmla="*/ 460666 h 1286"/>
              </a:gdLst>
              <a:ahLst/>
              <a:cxnLst>
                <a:cxn ang="0">
                  <a:pos x="T0" y="T1"/>
                </a:cxn>
                <a:cxn ang="0">
                  <a:pos x="T2" y="T3"/>
                </a:cxn>
                <a:cxn ang="0">
                  <a:pos x="T4" y="T5"/>
                </a:cxn>
                <a:cxn ang="0">
                  <a:pos x="T6" y="T7"/>
                </a:cxn>
                <a:cxn ang="0">
                  <a:pos x="T8" y="T9"/>
                </a:cxn>
              </a:cxnLst>
              <a:rect l="0" t="0" r="r" b="b"/>
              <a:pathLst>
                <a:path w="3089" h="1286">
                  <a:moveTo>
                    <a:pt x="420" y="1278"/>
                  </a:moveTo>
                  <a:lnTo>
                    <a:pt x="3088" y="145"/>
                  </a:lnTo>
                  <a:lnTo>
                    <a:pt x="3025" y="0"/>
                  </a:lnTo>
                  <a:lnTo>
                    <a:pt x="0" y="1285"/>
                  </a:lnTo>
                  <a:lnTo>
                    <a:pt x="420" y="1278"/>
                  </a:lnTo>
                </a:path>
              </a:pathLst>
            </a:custGeom>
            <a:solidFill>
              <a:schemeClr val="bg1">
                <a:lumMod val="6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43" name="Freeform 22"/>
            <p:cNvSpPr>
              <a:spLocks noChangeArrowheads="1"/>
            </p:cNvSpPr>
            <p:nvPr/>
          </p:nvSpPr>
          <p:spPr bwMode="auto">
            <a:xfrm rot="12153267">
              <a:off x="-253847" y="3076961"/>
              <a:ext cx="2170223" cy="1549402"/>
            </a:xfrm>
            <a:custGeom>
              <a:avLst/>
              <a:gdLst>
                <a:gd name="G0" fmla="+- 643 0 0"/>
                <a:gd name="G1" fmla="+- 643 0 0"/>
                <a:gd name="G2" fmla="+- 643 0 0"/>
                <a:gd name="G3" fmla="+- 1 0 0"/>
                <a:gd name="G4" fmla="+- 1 0 0"/>
                <a:gd name="G5" fmla="+- 1 0 0"/>
                <a:gd name="G6" fmla="+- 1 0 0"/>
                <a:gd name="G7" fmla="+- 1 0 0"/>
                <a:gd name="G8" fmla="+- 1 0 0"/>
                <a:gd name="G9" fmla="+- 1 0 0"/>
                <a:gd name="G10" fmla="+- 1 0 0"/>
                <a:gd name="G11" fmla="+- 643 0 0"/>
                <a:gd name="T0" fmla="*/ 0 w 875"/>
                <a:gd name="T1" fmla="*/ 231415 h 644"/>
                <a:gd name="T2" fmla="*/ 0 w 875"/>
                <a:gd name="T3" fmla="*/ 231415 h 644"/>
                <a:gd name="T4" fmla="*/ 116390 w 875"/>
                <a:gd name="T5" fmla="*/ 84936 h 644"/>
                <a:gd name="T6" fmla="*/ 313966 w 875"/>
                <a:gd name="T7" fmla="*/ 0 h 644"/>
                <a:gd name="T8" fmla="*/ 221644 w 875"/>
                <a:gd name="T9" fmla="*/ 137841 h 644"/>
                <a:gd name="T10" fmla="*/ 0 w 875"/>
                <a:gd name="T11" fmla="*/ 231415 h 644"/>
              </a:gdLst>
              <a:ahLst/>
              <a:cxnLst>
                <a:cxn ang="0">
                  <a:pos x="T0" y="T1"/>
                </a:cxn>
                <a:cxn ang="0">
                  <a:pos x="T2" y="T3"/>
                </a:cxn>
                <a:cxn ang="0">
                  <a:pos x="T4" y="T5"/>
                </a:cxn>
                <a:cxn ang="0">
                  <a:pos x="T6" y="T7"/>
                </a:cxn>
                <a:cxn ang="0">
                  <a:pos x="T8" y="T9"/>
                </a:cxn>
                <a:cxn ang="0">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100000" t="100000"/>
              </a:path>
              <a:tileRect r="-100000" b="-100000"/>
            </a:gra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44" name="Freeform 23"/>
            <p:cNvSpPr>
              <a:spLocks noChangeArrowheads="1"/>
            </p:cNvSpPr>
            <p:nvPr/>
          </p:nvSpPr>
          <p:spPr bwMode="auto">
            <a:xfrm rot="12153267">
              <a:off x="-479433" y="2386185"/>
              <a:ext cx="2663452" cy="1029392"/>
            </a:xfrm>
            <a:custGeom>
              <a:avLst/>
              <a:gdLst>
                <a:gd name="G0" fmla="+- 263 0 0"/>
                <a:gd name="G1" fmla="+- 263 0 0"/>
                <a:gd name="G2" fmla="+- 263 0 0"/>
                <a:gd name="G3" fmla="+- 1 0 0"/>
                <a:gd name="G4" fmla="*/ 1 35987 45568"/>
                <a:gd name="G5" fmla="*/ 1 35987 55552"/>
                <a:gd name="G6" fmla="*/ G5 1 180"/>
                <a:gd name="G7" fmla="*/ G4 1 G6"/>
                <a:gd name="G8" fmla="+- 1 0 0"/>
                <a:gd name="G9" fmla="+- 1 0 0"/>
                <a:gd name="G10" fmla="+- 1 0 0"/>
                <a:gd name="G11" fmla="+- 1 0 0"/>
                <a:gd name="G12" fmla="+- 1 0 0"/>
                <a:gd name="G13" fmla="+- 1 0 0"/>
                <a:gd name="G14" fmla="+- 263 0 0"/>
                <a:gd name="T0" fmla="*/ 0 w 1071"/>
                <a:gd name="T1" fmla="*/ 94844 h 427"/>
                <a:gd name="T2" fmla="*/ 0 w 1071"/>
                <a:gd name="T3" fmla="*/ 94844 h 427"/>
                <a:gd name="T4" fmla="*/ 187298 w 1071"/>
                <a:gd name="T5" fmla="*/ 113236 h 427"/>
                <a:gd name="T6" fmla="*/ 385402 w 1071"/>
                <a:gd name="T7" fmla="*/ 28489 h 427"/>
                <a:gd name="T8" fmla="*/ 223317 w 1071"/>
                <a:gd name="T9" fmla="*/ 0 h 427"/>
                <a:gd name="T10" fmla="*/ 0 w 1071"/>
                <a:gd name="T11" fmla="*/ 94844 h 427"/>
              </a:gdLst>
              <a:ahLst/>
              <a:cxnLst>
                <a:cxn ang="0">
                  <a:pos x="T0" y="T1"/>
                </a:cxn>
                <a:cxn ang="0">
                  <a:pos x="T2" y="T3"/>
                </a:cxn>
                <a:cxn ang="0">
                  <a:pos x="T4" y="T5"/>
                </a:cxn>
                <a:cxn ang="0">
                  <a:pos x="T6" y="T7"/>
                </a:cxn>
                <a:cxn ang="0">
                  <a:pos x="T8" y="T9"/>
                </a:cxn>
                <a:cxn ang="0">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rgbClr val="00B4F1"/>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grpSp>
      <p:sp>
        <p:nvSpPr>
          <p:cNvPr id="45" name="Title 1"/>
          <p:cNvSpPr txBox="1">
            <a:spLocks/>
          </p:cNvSpPr>
          <p:nvPr/>
        </p:nvSpPr>
        <p:spPr>
          <a:xfrm>
            <a:off x="2212488" y="3789026"/>
            <a:ext cx="6164388" cy="522067"/>
          </a:xfrm>
          <a:prstGeom prst="rect">
            <a:avLst/>
          </a:prstGeom>
        </p:spPr>
        <p:txBody>
          <a:bodyPr vert="horz" lIns="91440" tIns="45720" rIns="91440" bIns="45720" rtlCol="0" anchor="ctr" anchorCtr="0">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950" b="1" spc="38" dirty="0">
                <a:ln w="0">
                  <a:solidFill>
                    <a:schemeClr val="tx1">
                      <a:lumMod val="75000"/>
                      <a:lumOff val="25000"/>
                    </a:schemeClr>
                  </a:solidFill>
                </a:ln>
                <a:solidFill>
                  <a:schemeClr val="bg1"/>
                </a:solidFill>
                <a:effectLst>
                  <a:innerShdw blurRad="63500" dist="50800" dir="13500000">
                    <a:srgbClr val="000000">
                      <a:alpha val="50000"/>
                    </a:srgbClr>
                  </a:innerShdw>
                </a:effectLst>
              </a:rPr>
              <a:t>What will we learn today?</a:t>
            </a:r>
          </a:p>
        </p:txBody>
      </p:sp>
      <p:grpSp>
        <p:nvGrpSpPr>
          <p:cNvPr id="46" name="Group 61"/>
          <p:cNvGrpSpPr/>
          <p:nvPr/>
        </p:nvGrpSpPr>
        <p:grpSpPr>
          <a:xfrm rot="12305475">
            <a:off x="6753479" y="4862113"/>
            <a:ext cx="1836087" cy="990484"/>
            <a:chOff x="12124791" y="3770786"/>
            <a:chExt cx="3478984" cy="1689710"/>
          </a:xfrm>
        </p:grpSpPr>
        <p:sp>
          <p:nvSpPr>
            <p:cNvPr id="47" name="Freeform 18"/>
            <p:cNvSpPr>
              <a:spLocks noChangeArrowheads="1"/>
            </p:cNvSpPr>
            <p:nvPr/>
          </p:nvSpPr>
          <p:spPr bwMode="auto">
            <a:xfrm>
              <a:off x="12124793" y="4118666"/>
              <a:ext cx="2841169" cy="1341829"/>
            </a:xfrm>
            <a:custGeom>
              <a:avLst/>
              <a:gdLst>
                <a:gd name="G0" fmla="+- 1 0 0"/>
                <a:gd name="G1" fmla="+- 1 0 0"/>
                <a:gd name="G2" fmla="+- 1 0 0"/>
                <a:gd name="G3" fmla="+- 1429 0 0"/>
                <a:gd name="G4" fmla="+- 1 0 0"/>
                <a:gd name="T0" fmla="*/ 106633 w 3023"/>
                <a:gd name="T1" fmla="*/ 407523 h 1430"/>
                <a:gd name="T2" fmla="*/ 1067050 w 3023"/>
                <a:gd name="T3" fmla="*/ 0 h 1430"/>
                <a:gd name="T4" fmla="*/ 1088665 w 3023"/>
                <a:gd name="T5" fmla="*/ 52154 h 1430"/>
                <a:gd name="T6" fmla="*/ 0 w 3023"/>
                <a:gd name="T7" fmla="*/ 513990 h 1430"/>
                <a:gd name="T8" fmla="*/ 106633 w 3023"/>
                <a:gd name="T9" fmla="*/ 407523 h 1430"/>
              </a:gdLst>
              <a:ahLst/>
              <a:cxnLst>
                <a:cxn ang="0">
                  <a:pos x="T0" y="T1"/>
                </a:cxn>
                <a:cxn ang="0">
                  <a:pos x="T2" y="T3"/>
                </a:cxn>
                <a:cxn ang="0">
                  <a:pos x="T4" y="T5"/>
                </a:cxn>
                <a:cxn ang="0">
                  <a:pos x="T6" y="T7"/>
                </a:cxn>
                <a:cxn ang="0">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48" name="Freeform 19"/>
            <p:cNvSpPr>
              <a:spLocks noChangeArrowheads="1"/>
            </p:cNvSpPr>
            <p:nvPr/>
          </p:nvSpPr>
          <p:spPr bwMode="auto">
            <a:xfrm>
              <a:off x="12124791" y="4255333"/>
              <a:ext cx="2899153" cy="1205163"/>
            </a:xfrm>
            <a:custGeom>
              <a:avLst/>
              <a:gdLst>
                <a:gd name="G0" fmla="+- 1 0 0"/>
                <a:gd name="G1" fmla="*/ 1 0 0"/>
                <a:gd name="G2" fmla="+- 1 0 0"/>
                <a:gd name="G3" fmla="+- 1284 0 0"/>
                <a:gd name="G4" fmla="+- 1 0 0"/>
                <a:gd name="T0" fmla="*/ 150879 w 3086"/>
                <a:gd name="T1" fmla="*/ 459087 h 1285"/>
                <a:gd name="T2" fmla="*/ 1110890 w 3086"/>
                <a:gd name="T3" fmla="*/ 51769 h 1285"/>
                <a:gd name="T4" fmla="*/ 1088204 w 3086"/>
                <a:gd name="T5" fmla="*/ 0 h 1285"/>
                <a:gd name="T6" fmla="*/ 0 w 3086"/>
                <a:gd name="T7" fmla="*/ 461603 h 1285"/>
                <a:gd name="T8" fmla="*/ 150879 w 3086"/>
                <a:gd name="T9" fmla="*/ 459087 h 1285"/>
              </a:gdLst>
              <a:ahLst/>
              <a:cxnLst>
                <a:cxn ang="0">
                  <a:pos x="T0" y="T1"/>
                </a:cxn>
                <a:cxn ang="0">
                  <a:pos x="T2" y="T3"/>
                </a:cxn>
                <a:cxn ang="0">
                  <a:pos x="T4" y="T5"/>
                </a:cxn>
                <a:cxn ang="0">
                  <a:pos x="T6" y="T7"/>
                </a:cxn>
                <a:cxn ang="0">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49" name="Freeform 20"/>
            <p:cNvSpPr>
              <a:spLocks noChangeArrowheads="1"/>
            </p:cNvSpPr>
            <p:nvPr/>
          </p:nvSpPr>
          <p:spPr bwMode="auto">
            <a:xfrm>
              <a:off x="12157926" y="4097957"/>
              <a:ext cx="2841169" cy="1341829"/>
            </a:xfrm>
            <a:custGeom>
              <a:avLst/>
              <a:gdLst>
                <a:gd name="G0" fmla="+- 1 0 0"/>
                <a:gd name="G1" fmla="+- 1 0 0"/>
                <a:gd name="G2" fmla="+- 1 0 0"/>
                <a:gd name="G3" fmla="+- 1429 0 0"/>
                <a:gd name="G4" fmla="+- 1 0 0"/>
                <a:gd name="T0" fmla="*/ 106527 w 3026"/>
                <a:gd name="T1" fmla="*/ 407523 h 1430"/>
                <a:gd name="T2" fmla="*/ 1066712 w 3026"/>
                <a:gd name="T3" fmla="*/ 0 h 1430"/>
                <a:gd name="T4" fmla="*/ 1088665 w 3026"/>
                <a:gd name="T5" fmla="*/ 51795 h 1430"/>
                <a:gd name="T6" fmla="*/ 0 w 3026"/>
                <a:gd name="T7" fmla="*/ 513990 h 1430"/>
                <a:gd name="T8" fmla="*/ 106527 w 3026"/>
                <a:gd name="T9" fmla="*/ 407523 h 1430"/>
              </a:gdLst>
              <a:ahLst/>
              <a:cxnLst>
                <a:cxn ang="0">
                  <a:pos x="T0" y="T1"/>
                </a:cxn>
                <a:cxn ang="0">
                  <a:pos x="T2" y="T3"/>
                </a:cxn>
                <a:cxn ang="0">
                  <a:pos x="T4" y="T5"/>
                </a:cxn>
                <a:cxn ang="0">
                  <a:pos x="T6" y="T7"/>
                </a:cxn>
                <a:cxn ang="0">
                  <a:pos x="T8" y="T9"/>
                </a:cxn>
              </a:cxnLst>
              <a:rect l="0" t="0" r="r" b="b"/>
              <a:pathLst>
                <a:path w="3026" h="1430">
                  <a:moveTo>
                    <a:pt x="296" y="1133"/>
                  </a:moveTo>
                  <a:lnTo>
                    <a:pt x="2964" y="0"/>
                  </a:lnTo>
                  <a:lnTo>
                    <a:pt x="3025" y="144"/>
                  </a:lnTo>
                  <a:lnTo>
                    <a:pt x="0" y="1429"/>
                  </a:lnTo>
                  <a:lnTo>
                    <a:pt x="296" y="1133"/>
                  </a:lnTo>
                </a:path>
              </a:pathLst>
            </a:custGeom>
            <a:solidFill>
              <a:schemeClr val="bg1">
                <a:lumMod val="6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50" name="Freeform 21"/>
            <p:cNvSpPr>
              <a:spLocks noChangeArrowheads="1"/>
            </p:cNvSpPr>
            <p:nvPr/>
          </p:nvSpPr>
          <p:spPr bwMode="auto">
            <a:xfrm>
              <a:off x="12157924" y="4234626"/>
              <a:ext cx="2899153" cy="1209302"/>
            </a:xfrm>
            <a:custGeom>
              <a:avLst/>
              <a:gdLst>
                <a:gd name="G0" fmla="+- 1 0 0"/>
                <a:gd name="G1" fmla="*/ 1 0 0"/>
                <a:gd name="G2" fmla="+- 1 0 0"/>
                <a:gd name="G3" fmla="+- 1285 0 0"/>
                <a:gd name="G4" fmla="+- 1 0 0"/>
                <a:gd name="T0" fmla="*/ 151093 w 3089"/>
                <a:gd name="T1" fmla="*/ 460666 h 1286"/>
                <a:gd name="T2" fmla="*/ 1110890 w 3089"/>
                <a:gd name="T3" fmla="*/ 52267 h 1286"/>
                <a:gd name="T4" fmla="*/ 1088226 w 3089"/>
                <a:gd name="T5" fmla="*/ 0 h 1286"/>
                <a:gd name="T6" fmla="*/ 0 w 3089"/>
                <a:gd name="T7" fmla="*/ 463190 h 1286"/>
                <a:gd name="T8" fmla="*/ 151093 w 3089"/>
                <a:gd name="T9" fmla="*/ 460666 h 1286"/>
              </a:gdLst>
              <a:ahLst/>
              <a:cxnLst>
                <a:cxn ang="0">
                  <a:pos x="T0" y="T1"/>
                </a:cxn>
                <a:cxn ang="0">
                  <a:pos x="T2" y="T3"/>
                </a:cxn>
                <a:cxn ang="0">
                  <a:pos x="T4" y="T5"/>
                </a:cxn>
                <a:cxn ang="0">
                  <a:pos x="T6" y="T7"/>
                </a:cxn>
                <a:cxn ang="0">
                  <a:pos x="T8" y="T9"/>
                </a:cxn>
              </a:cxnLst>
              <a:rect l="0" t="0" r="r" b="b"/>
              <a:pathLst>
                <a:path w="3089" h="1286">
                  <a:moveTo>
                    <a:pt x="420" y="1278"/>
                  </a:moveTo>
                  <a:lnTo>
                    <a:pt x="3088" y="145"/>
                  </a:lnTo>
                  <a:lnTo>
                    <a:pt x="3025" y="0"/>
                  </a:lnTo>
                  <a:lnTo>
                    <a:pt x="0" y="1285"/>
                  </a:lnTo>
                  <a:lnTo>
                    <a:pt x="420" y="1278"/>
                  </a:lnTo>
                </a:path>
              </a:pathLst>
            </a:custGeom>
            <a:solidFill>
              <a:schemeClr val="bg1">
                <a:lumMod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51" name="Freeform 22"/>
            <p:cNvSpPr>
              <a:spLocks noChangeArrowheads="1"/>
            </p:cNvSpPr>
            <p:nvPr/>
          </p:nvSpPr>
          <p:spPr bwMode="auto">
            <a:xfrm>
              <a:off x="14560081" y="3770786"/>
              <a:ext cx="820046" cy="604652"/>
            </a:xfrm>
            <a:custGeom>
              <a:avLst/>
              <a:gdLst>
                <a:gd name="G0" fmla="+- 643 0 0"/>
                <a:gd name="G1" fmla="+- 643 0 0"/>
                <a:gd name="G2" fmla="+- 643 0 0"/>
                <a:gd name="G3" fmla="+- 1 0 0"/>
                <a:gd name="G4" fmla="+- 1 0 0"/>
                <a:gd name="G5" fmla="+- 1 0 0"/>
                <a:gd name="G6" fmla="+- 1 0 0"/>
                <a:gd name="G7" fmla="+- 1 0 0"/>
                <a:gd name="G8" fmla="+- 1 0 0"/>
                <a:gd name="G9" fmla="+- 1 0 0"/>
                <a:gd name="G10" fmla="+- 1 0 0"/>
                <a:gd name="G11" fmla="+- 643 0 0"/>
                <a:gd name="T0" fmla="*/ 0 w 875"/>
                <a:gd name="T1" fmla="*/ 231415 h 644"/>
                <a:gd name="T2" fmla="*/ 0 w 875"/>
                <a:gd name="T3" fmla="*/ 231415 h 644"/>
                <a:gd name="T4" fmla="*/ 116390 w 875"/>
                <a:gd name="T5" fmla="*/ 84936 h 644"/>
                <a:gd name="T6" fmla="*/ 313966 w 875"/>
                <a:gd name="T7" fmla="*/ 0 h 644"/>
                <a:gd name="T8" fmla="*/ 221644 w 875"/>
                <a:gd name="T9" fmla="*/ 137841 h 644"/>
                <a:gd name="T10" fmla="*/ 0 w 875"/>
                <a:gd name="T11" fmla="*/ 231415 h 644"/>
              </a:gdLst>
              <a:ahLst/>
              <a:cxnLst>
                <a:cxn ang="0">
                  <a:pos x="T0" y="T1"/>
                </a:cxn>
                <a:cxn ang="0">
                  <a:pos x="T2" y="T3"/>
                </a:cxn>
                <a:cxn ang="0">
                  <a:pos x="T4" y="T5"/>
                </a:cxn>
                <a:cxn ang="0">
                  <a:pos x="T6" y="T7"/>
                </a:cxn>
                <a:cxn ang="0">
                  <a:pos x="T8" y="T9"/>
                </a:cxn>
                <a:cxn ang="0">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solidFill>
              <a:schemeClr val="tx1">
                <a:lumMod val="50000"/>
                <a:lumOff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92500" lnSpcReduction="10000"/>
            </a:bodyPr>
            <a:lstStyle/>
            <a:p>
              <a:endParaRPr lang="en-US" sz="1350"/>
            </a:p>
          </p:txBody>
        </p:sp>
        <p:sp>
          <p:nvSpPr>
            <p:cNvPr id="52" name="Freeform 23"/>
            <p:cNvSpPr>
              <a:spLocks noChangeArrowheads="1"/>
            </p:cNvSpPr>
            <p:nvPr/>
          </p:nvSpPr>
          <p:spPr bwMode="auto">
            <a:xfrm>
              <a:off x="14597357" y="4218063"/>
              <a:ext cx="1006418" cy="401719"/>
            </a:xfrm>
            <a:custGeom>
              <a:avLst/>
              <a:gdLst>
                <a:gd name="G0" fmla="+- 263 0 0"/>
                <a:gd name="G1" fmla="+- 263 0 0"/>
                <a:gd name="G2" fmla="+- 263 0 0"/>
                <a:gd name="G3" fmla="+- 1 0 0"/>
                <a:gd name="G4" fmla="*/ 1 35987 45568"/>
                <a:gd name="G5" fmla="*/ 1 35987 55552"/>
                <a:gd name="G6" fmla="*/ G5 1 180"/>
                <a:gd name="G7" fmla="*/ G4 1 G6"/>
                <a:gd name="G8" fmla="+- 1 0 0"/>
                <a:gd name="G9" fmla="+- 1 0 0"/>
                <a:gd name="G10" fmla="+- 1 0 0"/>
                <a:gd name="G11" fmla="+- 1 0 0"/>
                <a:gd name="G12" fmla="+- 1 0 0"/>
                <a:gd name="G13" fmla="+- 1 0 0"/>
                <a:gd name="G14" fmla="+- 263 0 0"/>
                <a:gd name="T0" fmla="*/ 0 w 1071"/>
                <a:gd name="T1" fmla="*/ 94844 h 427"/>
                <a:gd name="T2" fmla="*/ 0 w 1071"/>
                <a:gd name="T3" fmla="*/ 94844 h 427"/>
                <a:gd name="T4" fmla="*/ 187298 w 1071"/>
                <a:gd name="T5" fmla="*/ 113236 h 427"/>
                <a:gd name="T6" fmla="*/ 385402 w 1071"/>
                <a:gd name="T7" fmla="*/ 28489 h 427"/>
                <a:gd name="T8" fmla="*/ 223317 w 1071"/>
                <a:gd name="T9" fmla="*/ 0 h 427"/>
                <a:gd name="T10" fmla="*/ 0 w 1071"/>
                <a:gd name="T11" fmla="*/ 94844 h 427"/>
              </a:gdLst>
              <a:ahLst/>
              <a:cxnLst>
                <a:cxn ang="0">
                  <a:pos x="T0" y="T1"/>
                </a:cxn>
                <a:cxn ang="0">
                  <a:pos x="T2" y="T3"/>
                </a:cxn>
                <a:cxn ang="0">
                  <a:pos x="T4" y="T5"/>
                </a:cxn>
                <a:cxn ang="0">
                  <a:pos x="T6" y="T7"/>
                </a:cxn>
                <a:cxn ang="0">
                  <a:pos x="T8" y="T9"/>
                </a:cxn>
                <a:cxn ang="0">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chemeClr val="tx1">
                <a:lumMod val="65000"/>
                <a:lumOff val="3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32500" lnSpcReduction="20000"/>
            </a:bodyPr>
            <a:lstStyle/>
            <a:p>
              <a:endParaRPr lang="en-US" sz="1350"/>
            </a:p>
          </p:txBody>
        </p:sp>
      </p:grpSp>
      <p:grpSp>
        <p:nvGrpSpPr>
          <p:cNvPr id="53" name="Group 75"/>
          <p:cNvGrpSpPr/>
          <p:nvPr/>
        </p:nvGrpSpPr>
        <p:grpSpPr>
          <a:xfrm rot="12305475">
            <a:off x="6069024" y="2378442"/>
            <a:ext cx="1836087" cy="990484"/>
            <a:chOff x="12124791" y="3770786"/>
            <a:chExt cx="3478984" cy="1689710"/>
          </a:xfrm>
        </p:grpSpPr>
        <p:sp>
          <p:nvSpPr>
            <p:cNvPr id="54" name="Freeform 18"/>
            <p:cNvSpPr>
              <a:spLocks noChangeArrowheads="1"/>
            </p:cNvSpPr>
            <p:nvPr/>
          </p:nvSpPr>
          <p:spPr bwMode="auto">
            <a:xfrm>
              <a:off x="12124793" y="4118666"/>
              <a:ext cx="2841169" cy="1341829"/>
            </a:xfrm>
            <a:custGeom>
              <a:avLst/>
              <a:gdLst>
                <a:gd name="G0" fmla="+- 1 0 0"/>
                <a:gd name="G1" fmla="+- 1 0 0"/>
                <a:gd name="G2" fmla="+- 1 0 0"/>
                <a:gd name="G3" fmla="+- 1429 0 0"/>
                <a:gd name="G4" fmla="+- 1 0 0"/>
                <a:gd name="T0" fmla="*/ 106633 w 3023"/>
                <a:gd name="T1" fmla="*/ 407523 h 1430"/>
                <a:gd name="T2" fmla="*/ 1067050 w 3023"/>
                <a:gd name="T3" fmla="*/ 0 h 1430"/>
                <a:gd name="T4" fmla="*/ 1088665 w 3023"/>
                <a:gd name="T5" fmla="*/ 52154 h 1430"/>
                <a:gd name="T6" fmla="*/ 0 w 3023"/>
                <a:gd name="T7" fmla="*/ 513990 h 1430"/>
                <a:gd name="T8" fmla="*/ 106633 w 3023"/>
                <a:gd name="T9" fmla="*/ 407523 h 1430"/>
              </a:gdLst>
              <a:ahLst/>
              <a:cxnLst>
                <a:cxn ang="0">
                  <a:pos x="T0" y="T1"/>
                </a:cxn>
                <a:cxn ang="0">
                  <a:pos x="T2" y="T3"/>
                </a:cxn>
                <a:cxn ang="0">
                  <a:pos x="T4" y="T5"/>
                </a:cxn>
                <a:cxn ang="0">
                  <a:pos x="T6" y="T7"/>
                </a:cxn>
                <a:cxn ang="0">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55" name="Freeform 19"/>
            <p:cNvSpPr>
              <a:spLocks noChangeArrowheads="1"/>
            </p:cNvSpPr>
            <p:nvPr/>
          </p:nvSpPr>
          <p:spPr bwMode="auto">
            <a:xfrm>
              <a:off x="12124791" y="4255333"/>
              <a:ext cx="2899153" cy="1205163"/>
            </a:xfrm>
            <a:custGeom>
              <a:avLst/>
              <a:gdLst>
                <a:gd name="G0" fmla="+- 1 0 0"/>
                <a:gd name="G1" fmla="*/ 1 0 0"/>
                <a:gd name="G2" fmla="+- 1 0 0"/>
                <a:gd name="G3" fmla="+- 1284 0 0"/>
                <a:gd name="G4" fmla="+- 1 0 0"/>
                <a:gd name="T0" fmla="*/ 150879 w 3086"/>
                <a:gd name="T1" fmla="*/ 459087 h 1285"/>
                <a:gd name="T2" fmla="*/ 1110890 w 3086"/>
                <a:gd name="T3" fmla="*/ 51769 h 1285"/>
                <a:gd name="T4" fmla="*/ 1088204 w 3086"/>
                <a:gd name="T5" fmla="*/ 0 h 1285"/>
                <a:gd name="T6" fmla="*/ 0 w 3086"/>
                <a:gd name="T7" fmla="*/ 461603 h 1285"/>
                <a:gd name="T8" fmla="*/ 150879 w 3086"/>
                <a:gd name="T9" fmla="*/ 459087 h 1285"/>
              </a:gdLst>
              <a:ahLst/>
              <a:cxnLst>
                <a:cxn ang="0">
                  <a:pos x="T0" y="T1"/>
                </a:cxn>
                <a:cxn ang="0">
                  <a:pos x="T2" y="T3"/>
                </a:cxn>
                <a:cxn ang="0">
                  <a:pos x="T4" y="T5"/>
                </a:cxn>
                <a:cxn ang="0">
                  <a:pos x="T6" y="T7"/>
                </a:cxn>
                <a:cxn ang="0">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56" name="Freeform 20"/>
            <p:cNvSpPr>
              <a:spLocks noChangeArrowheads="1"/>
            </p:cNvSpPr>
            <p:nvPr/>
          </p:nvSpPr>
          <p:spPr bwMode="auto">
            <a:xfrm>
              <a:off x="12157926" y="4097957"/>
              <a:ext cx="2841169" cy="1341829"/>
            </a:xfrm>
            <a:custGeom>
              <a:avLst/>
              <a:gdLst>
                <a:gd name="G0" fmla="+- 1 0 0"/>
                <a:gd name="G1" fmla="+- 1 0 0"/>
                <a:gd name="G2" fmla="+- 1 0 0"/>
                <a:gd name="G3" fmla="+- 1429 0 0"/>
                <a:gd name="G4" fmla="+- 1 0 0"/>
                <a:gd name="T0" fmla="*/ 106527 w 3026"/>
                <a:gd name="T1" fmla="*/ 407523 h 1430"/>
                <a:gd name="T2" fmla="*/ 1066712 w 3026"/>
                <a:gd name="T3" fmla="*/ 0 h 1430"/>
                <a:gd name="T4" fmla="*/ 1088665 w 3026"/>
                <a:gd name="T5" fmla="*/ 51795 h 1430"/>
                <a:gd name="T6" fmla="*/ 0 w 3026"/>
                <a:gd name="T7" fmla="*/ 513990 h 1430"/>
                <a:gd name="T8" fmla="*/ 106527 w 3026"/>
                <a:gd name="T9" fmla="*/ 407523 h 1430"/>
              </a:gdLst>
              <a:ahLst/>
              <a:cxnLst>
                <a:cxn ang="0">
                  <a:pos x="T0" y="T1"/>
                </a:cxn>
                <a:cxn ang="0">
                  <a:pos x="T2" y="T3"/>
                </a:cxn>
                <a:cxn ang="0">
                  <a:pos x="T4" y="T5"/>
                </a:cxn>
                <a:cxn ang="0">
                  <a:pos x="T6" y="T7"/>
                </a:cxn>
                <a:cxn ang="0">
                  <a:pos x="T8" y="T9"/>
                </a:cxn>
              </a:cxnLst>
              <a:rect l="0" t="0" r="r" b="b"/>
              <a:pathLst>
                <a:path w="3026" h="1430">
                  <a:moveTo>
                    <a:pt x="296" y="1133"/>
                  </a:moveTo>
                  <a:lnTo>
                    <a:pt x="2964" y="0"/>
                  </a:lnTo>
                  <a:lnTo>
                    <a:pt x="3025" y="144"/>
                  </a:lnTo>
                  <a:lnTo>
                    <a:pt x="0" y="1429"/>
                  </a:lnTo>
                  <a:lnTo>
                    <a:pt x="296" y="1133"/>
                  </a:lnTo>
                </a:path>
              </a:pathLst>
            </a:custGeom>
            <a:solidFill>
              <a:schemeClr val="bg1">
                <a:lumMod val="6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57" name="Freeform 21"/>
            <p:cNvSpPr>
              <a:spLocks noChangeArrowheads="1"/>
            </p:cNvSpPr>
            <p:nvPr/>
          </p:nvSpPr>
          <p:spPr bwMode="auto">
            <a:xfrm>
              <a:off x="12157924" y="4234626"/>
              <a:ext cx="2899153" cy="1209302"/>
            </a:xfrm>
            <a:custGeom>
              <a:avLst/>
              <a:gdLst>
                <a:gd name="G0" fmla="+- 1 0 0"/>
                <a:gd name="G1" fmla="*/ 1 0 0"/>
                <a:gd name="G2" fmla="+- 1 0 0"/>
                <a:gd name="G3" fmla="+- 1285 0 0"/>
                <a:gd name="G4" fmla="+- 1 0 0"/>
                <a:gd name="T0" fmla="*/ 151093 w 3089"/>
                <a:gd name="T1" fmla="*/ 460666 h 1286"/>
                <a:gd name="T2" fmla="*/ 1110890 w 3089"/>
                <a:gd name="T3" fmla="*/ 52267 h 1286"/>
                <a:gd name="T4" fmla="*/ 1088226 w 3089"/>
                <a:gd name="T5" fmla="*/ 0 h 1286"/>
                <a:gd name="T6" fmla="*/ 0 w 3089"/>
                <a:gd name="T7" fmla="*/ 463190 h 1286"/>
                <a:gd name="T8" fmla="*/ 151093 w 3089"/>
                <a:gd name="T9" fmla="*/ 460666 h 1286"/>
              </a:gdLst>
              <a:ahLst/>
              <a:cxnLst>
                <a:cxn ang="0">
                  <a:pos x="T0" y="T1"/>
                </a:cxn>
                <a:cxn ang="0">
                  <a:pos x="T2" y="T3"/>
                </a:cxn>
                <a:cxn ang="0">
                  <a:pos x="T4" y="T5"/>
                </a:cxn>
                <a:cxn ang="0">
                  <a:pos x="T6" y="T7"/>
                </a:cxn>
                <a:cxn ang="0">
                  <a:pos x="T8" y="T9"/>
                </a:cxn>
              </a:cxnLst>
              <a:rect l="0" t="0" r="r" b="b"/>
              <a:pathLst>
                <a:path w="3089" h="1286">
                  <a:moveTo>
                    <a:pt x="420" y="1278"/>
                  </a:moveTo>
                  <a:lnTo>
                    <a:pt x="3088" y="145"/>
                  </a:lnTo>
                  <a:lnTo>
                    <a:pt x="3025" y="0"/>
                  </a:lnTo>
                  <a:lnTo>
                    <a:pt x="0" y="1285"/>
                  </a:lnTo>
                  <a:lnTo>
                    <a:pt x="420" y="1278"/>
                  </a:lnTo>
                </a:path>
              </a:pathLst>
            </a:custGeom>
            <a:solidFill>
              <a:schemeClr val="bg1">
                <a:lumMod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58" name="Freeform 22"/>
            <p:cNvSpPr>
              <a:spLocks noChangeArrowheads="1"/>
            </p:cNvSpPr>
            <p:nvPr/>
          </p:nvSpPr>
          <p:spPr bwMode="auto">
            <a:xfrm>
              <a:off x="14560081" y="3770786"/>
              <a:ext cx="820046" cy="604652"/>
            </a:xfrm>
            <a:custGeom>
              <a:avLst/>
              <a:gdLst>
                <a:gd name="G0" fmla="+- 643 0 0"/>
                <a:gd name="G1" fmla="+- 643 0 0"/>
                <a:gd name="G2" fmla="+- 643 0 0"/>
                <a:gd name="G3" fmla="+- 1 0 0"/>
                <a:gd name="G4" fmla="+- 1 0 0"/>
                <a:gd name="G5" fmla="+- 1 0 0"/>
                <a:gd name="G6" fmla="+- 1 0 0"/>
                <a:gd name="G7" fmla="+- 1 0 0"/>
                <a:gd name="G8" fmla="+- 1 0 0"/>
                <a:gd name="G9" fmla="+- 1 0 0"/>
                <a:gd name="G10" fmla="+- 1 0 0"/>
                <a:gd name="G11" fmla="+- 643 0 0"/>
                <a:gd name="T0" fmla="*/ 0 w 875"/>
                <a:gd name="T1" fmla="*/ 231415 h 644"/>
                <a:gd name="T2" fmla="*/ 0 w 875"/>
                <a:gd name="T3" fmla="*/ 231415 h 644"/>
                <a:gd name="T4" fmla="*/ 116390 w 875"/>
                <a:gd name="T5" fmla="*/ 84936 h 644"/>
                <a:gd name="T6" fmla="*/ 313966 w 875"/>
                <a:gd name="T7" fmla="*/ 0 h 644"/>
                <a:gd name="T8" fmla="*/ 221644 w 875"/>
                <a:gd name="T9" fmla="*/ 137841 h 644"/>
                <a:gd name="T10" fmla="*/ 0 w 875"/>
                <a:gd name="T11" fmla="*/ 231415 h 644"/>
              </a:gdLst>
              <a:ahLst/>
              <a:cxnLst>
                <a:cxn ang="0">
                  <a:pos x="T0" y="T1"/>
                </a:cxn>
                <a:cxn ang="0">
                  <a:pos x="T2" y="T3"/>
                </a:cxn>
                <a:cxn ang="0">
                  <a:pos x="T4" y="T5"/>
                </a:cxn>
                <a:cxn ang="0">
                  <a:pos x="T6" y="T7"/>
                </a:cxn>
                <a:cxn ang="0">
                  <a:pos x="T8" y="T9"/>
                </a:cxn>
                <a:cxn ang="0">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solidFill>
              <a:schemeClr val="tx1">
                <a:lumMod val="50000"/>
                <a:lumOff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92500" lnSpcReduction="10000"/>
            </a:bodyPr>
            <a:lstStyle/>
            <a:p>
              <a:endParaRPr lang="en-US" sz="1350"/>
            </a:p>
          </p:txBody>
        </p:sp>
        <p:sp>
          <p:nvSpPr>
            <p:cNvPr id="59" name="Freeform 23"/>
            <p:cNvSpPr>
              <a:spLocks noChangeArrowheads="1"/>
            </p:cNvSpPr>
            <p:nvPr/>
          </p:nvSpPr>
          <p:spPr bwMode="auto">
            <a:xfrm>
              <a:off x="14597357" y="4218063"/>
              <a:ext cx="1006418" cy="401719"/>
            </a:xfrm>
            <a:custGeom>
              <a:avLst/>
              <a:gdLst>
                <a:gd name="G0" fmla="+- 263 0 0"/>
                <a:gd name="G1" fmla="+- 263 0 0"/>
                <a:gd name="G2" fmla="+- 263 0 0"/>
                <a:gd name="G3" fmla="+- 1 0 0"/>
                <a:gd name="G4" fmla="*/ 1 35987 45568"/>
                <a:gd name="G5" fmla="*/ 1 35987 55552"/>
                <a:gd name="G6" fmla="*/ G5 1 180"/>
                <a:gd name="G7" fmla="*/ G4 1 G6"/>
                <a:gd name="G8" fmla="+- 1 0 0"/>
                <a:gd name="G9" fmla="+- 1 0 0"/>
                <a:gd name="G10" fmla="+- 1 0 0"/>
                <a:gd name="G11" fmla="+- 1 0 0"/>
                <a:gd name="G12" fmla="+- 1 0 0"/>
                <a:gd name="G13" fmla="+- 1 0 0"/>
                <a:gd name="G14" fmla="+- 263 0 0"/>
                <a:gd name="T0" fmla="*/ 0 w 1071"/>
                <a:gd name="T1" fmla="*/ 94844 h 427"/>
                <a:gd name="T2" fmla="*/ 0 w 1071"/>
                <a:gd name="T3" fmla="*/ 94844 h 427"/>
                <a:gd name="T4" fmla="*/ 187298 w 1071"/>
                <a:gd name="T5" fmla="*/ 113236 h 427"/>
                <a:gd name="T6" fmla="*/ 385402 w 1071"/>
                <a:gd name="T7" fmla="*/ 28489 h 427"/>
                <a:gd name="T8" fmla="*/ 223317 w 1071"/>
                <a:gd name="T9" fmla="*/ 0 h 427"/>
                <a:gd name="T10" fmla="*/ 0 w 1071"/>
                <a:gd name="T11" fmla="*/ 94844 h 427"/>
              </a:gdLst>
              <a:ahLst/>
              <a:cxnLst>
                <a:cxn ang="0">
                  <a:pos x="T0" y="T1"/>
                </a:cxn>
                <a:cxn ang="0">
                  <a:pos x="T2" y="T3"/>
                </a:cxn>
                <a:cxn ang="0">
                  <a:pos x="T4" y="T5"/>
                </a:cxn>
                <a:cxn ang="0">
                  <a:pos x="T6" y="T7"/>
                </a:cxn>
                <a:cxn ang="0">
                  <a:pos x="T8" y="T9"/>
                </a:cxn>
                <a:cxn ang="0">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chemeClr val="tx1">
                <a:lumMod val="65000"/>
                <a:lumOff val="3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32500" lnSpcReduction="20000"/>
            </a:bodyPr>
            <a:lstStyle/>
            <a:p>
              <a:endParaRPr lang="en-US" sz="1350"/>
            </a:p>
          </p:txBody>
        </p:sp>
      </p:grpSp>
      <p:grpSp>
        <p:nvGrpSpPr>
          <p:cNvPr id="60" name="Group 82"/>
          <p:cNvGrpSpPr/>
          <p:nvPr/>
        </p:nvGrpSpPr>
        <p:grpSpPr>
          <a:xfrm rot="12305475">
            <a:off x="6125501" y="5638009"/>
            <a:ext cx="1836087" cy="990484"/>
            <a:chOff x="12124791" y="3770786"/>
            <a:chExt cx="3478984" cy="1689710"/>
          </a:xfrm>
        </p:grpSpPr>
        <p:sp>
          <p:nvSpPr>
            <p:cNvPr id="61" name="Freeform 18"/>
            <p:cNvSpPr>
              <a:spLocks noChangeArrowheads="1"/>
            </p:cNvSpPr>
            <p:nvPr/>
          </p:nvSpPr>
          <p:spPr bwMode="auto">
            <a:xfrm>
              <a:off x="12124793" y="4118666"/>
              <a:ext cx="2841169" cy="1341829"/>
            </a:xfrm>
            <a:custGeom>
              <a:avLst/>
              <a:gdLst>
                <a:gd name="G0" fmla="+- 1 0 0"/>
                <a:gd name="G1" fmla="+- 1 0 0"/>
                <a:gd name="G2" fmla="+- 1 0 0"/>
                <a:gd name="G3" fmla="+- 1429 0 0"/>
                <a:gd name="G4" fmla="+- 1 0 0"/>
                <a:gd name="T0" fmla="*/ 106633 w 3023"/>
                <a:gd name="T1" fmla="*/ 407523 h 1430"/>
                <a:gd name="T2" fmla="*/ 1067050 w 3023"/>
                <a:gd name="T3" fmla="*/ 0 h 1430"/>
                <a:gd name="T4" fmla="*/ 1088665 w 3023"/>
                <a:gd name="T5" fmla="*/ 52154 h 1430"/>
                <a:gd name="T6" fmla="*/ 0 w 3023"/>
                <a:gd name="T7" fmla="*/ 513990 h 1430"/>
                <a:gd name="T8" fmla="*/ 106633 w 3023"/>
                <a:gd name="T9" fmla="*/ 407523 h 1430"/>
              </a:gdLst>
              <a:ahLst/>
              <a:cxnLst>
                <a:cxn ang="0">
                  <a:pos x="T0" y="T1"/>
                </a:cxn>
                <a:cxn ang="0">
                  <a:pos x="T2" y="T3"/>
                </a:cxn>
                <a:cxn ang="0">
                  <a:pos x="T4" y="T5"/>
                </a:cxn>
                <a:cxn ang="0">
                  <a:pos x="T6" y="T7"/>
                </a:cxn>
                <a:cxn ang="0">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62" name="Freeform 19"/>
            <p:cNvSpPr>
              <a:spLocks noChangeArrowheads="1"/>
            </p:cNvSpPr>
            <p:nvPr/>
          </p:nvSpPr>
          <p:spPr bwMode="auto">
            <a:xfrm>
              <a:off x="12124791" y="4255333"/>
              <a:ext cx="2899153" cy="1205163"/>
            </a:xfrm>
            <a:custGeom>
              <a:avLst/>
              <a:gdLst>
                <a:gd name="G0" fmla="+- 1 0 0"/>
                <a:gd name="G1" fmla="*/ 1 0 0"/>
                <a:gd name="G2" fmla="+- 1 0 0"/>
                <a:gd name="G3" fmla="+- 1284 0 0"/>
                <a:gd name="G4" fmla="+- 1 0 0"/>
                <a:gd name="T0" fmla="*/ 150879 w 3086"/>
                <a:gd name="T1" fmla="*/ 459087 h 1285"/>
                <a:gd name="T2" fmla="*/ 1110890 w 3086"/>
                <a:gd name="T3" fmla="*/ 51769 h 1285"/>
                <a:gd name="T4" fmla="*/ 1088204 w 3086"/>
                <a:gd name="T5" fmla="*/ 0 h 1285"/>
                <a:gd name="T6" fmla="*/ 0 w 3086"/>
                <a:gd name="T7" fmla="*/ 461603 h 1285"/>
                <a:gd name="T8" fmla="*/ 150879 w 3086"/>
                <a:gd name="T9" fmla="*/ 459087 h 1285"/>
              </a:gdLst>
              <a:ahLst/>
              <a:cxnLst>
                <a:cxn ang="0">
                  <a:pos x="T0" y="T1"/>
                </a:cxn>
                <a:cxn ang="0">
                  <a:pos x="T2" y="T3"/>
                </a:cxn>
                <a:cxn ang="0">
                  <a:pos x="T4" y="T5"/>
                </a:cxn>
                <a:cxn ang="0">
                  <a:pos x="T6" y="T7"/>
                </a:cxn>
                <a:cxn ang="0">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63" name="Freeform 20"/>
            <p:cNvSpPr>
              <a:spLocks noChangeArrowheads="1"/>
            </p:cNvSpPr>
            <p:nvPr/>
          </p:nvSpPr>
          <p:spPr bwMode="auto">
            <a:xfrm>
              <a:off x="12157926" y="4097957"/>
              <a:ext cx="2841169" cy="1341829"/>
            </a:xfrm>
            <a:custGeom>
              <a:avLst/>
              <a:gdLst>
                <a:gd name="G0" fmla="+- 1 0 0"/>
                <a:gd name="G1" fmla="+- 1 0 0"/>
                <a:gd name="G2" fmla="+- 1 0 0"/>
                <a:gd name="G3" fmla="+- 1429 0 0"/>
                <a:gd name="G4" fmla="+- 1 0 0"/>
                <a:gd name="T0" fmla="*/ 106527 w 3026"/>
                <a:gd name="T1" fmla="*/ 407523 h 1430"/>
                <a:gd name="T2" fmla="*/ 1066712 w 3026"/>
                <a:gd name="T3" fmla="*/ 0 h 1430"/>
                <a:gd name="T4" fmla="*/ 1088665 w 3026"/>
                <a:gd name="T5" fmla="*/ 51795 h 1430"/>
                <a:gd name="T6" fmla="*/ 0 w 3026"/>
                <a:gd name="T7" fmla="*/ 513990 h 1430"/>
                <a:gd name="T8" fmla="*/ 106527 w 3026"/>
                <a:gd name="T9" fmla="*/ 407523 h 1430"/>
              </a:gdLst>
              <a:ahLst/>
              <a:cxnLst>
                <a:cxn ang="0">
                  <a:pos x="T0" y="T1"/>
                </a:cxn>
                <a:cxn ang="0">
                  <a:pos x="T2" y="T3"/>
                </a:cxn>
                <a:cxn ang="0">
                  <a:pos x="T4" y="T5"/>
                </a:cxn>
                <a:cxn ang="0">
                  <a:pos x="T6" y="T7"/>
                </a:cxn>
                <a:cxn ang="0">
                  <a:pos x="T8" y="T9"/>
                </a:cxn>
              </a:cxnLst>
              <a:rect l="0" t="0" r="r" b="b"/>
              <a:pathLst>
                <a:path w="3026" h="1430">
                  <a:moveTo>
                    <a:pt x="296" y="1133"/>
                  </a:moveTo>
                  <a:lnTo>
                    <a:pt x="2964" y="0"/>
                  </a:lnTo>
                  <a:lnTo>
                    <a:pt x="3025" y="144"/>
                  </a:lnTo>
                  <a:lnTo>
                    <a:pt x="0" y="1429"/>
                  </a:lnTo>
                  <a:lnTo>
                    <a:pt x="296" y="1133"/>
                  </a:lnTo>
                </a:path>
              </a:pathLst>
            </a:custGeom>
            <a:solidFill>
              <a:schemeClr val="bg1">
                <a:lumMod val="6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64" name="Freeform 21"/>
            <p:cNvSpPr>
              <a:spLocks noChangeArrowheads="1"/>
            </p:cNvSpPr>
            <p:nvPr/>
          </p:nvSpPr>
          <p:spPr bwMode="auto">
            <a:xfrm>
              <a:off x="12157924" y="4234626"/>
              <a:ext cx="2899153" cy="1209302"/>
            </a:xfrm>
            <a:custGeom>
              <a:avLst/>
              <a:gdLst>
                <a:gd name="G0" fmla="+- 1 0 0"/>
                <a:gd name="G1" fmla="*/ 1 0 0"/>
                <a:gd name="G2" fmla="+- 1 0 0"/>
                <a:gd name="G3" fmla="+- 1285 0 0"/>
                <a:gd name="G4" fmla="+- 1 0 0"/>
                <a:gd name="T0" fmla="*/ 151093 w 3089"/>
                <a:gd name="T1" fmla="*/ 460666 h 1286"/>
                <a:gd name="T2" fmla="*/ 1110890 w 3089"/>
                <a:gd name="T3" fmla="*/ 52267 h 1286"/>
                <a:gd name="T4" fmla="*/ 1088226 w 3089"/>
                <a:gd name="T5" fmla="*/ 0 h 1286"/>
                <a:gd name="T6" fmla="*/ 0 w 3089"/>
                <a:gd name="T7" fmla="*/ 463190 h 1286"/>
                <a:gd name="T8" fmla="*/ 151093 w 3089"/>
                <a:gd name="T9" fmla="*/ 460666 h 1286"/>
              </a:gdLst>
              <a:ahLst/>
              <a:cxnLst>
                <a:cxn ang="0">
                  <a:pos x="T0" y="T1"/>
                </a:cxn>
                <a:cxn ang="0">
                  <a:pos x="T2" y="T3"/>
                </a:cxn>
                <a:cxn ang="0">
                  <a:pos x="T4" y="T5"/>
                </a:cxn>
                <a:cxn ang="0">
                  <a:pos x="T6" y="T7"/>
                </a:cxn>
                <a:cxn ang="0">
                  <a:pos x="T8" y="T9"/>
                </a:cxn>
              </a:cxnLst>
              <a:rect l="0" t="0" r="r" b="b"/>
              <a:pathLst>
                <a:path w="3089" h="1286">
                  <a:moveTo>
                    <a:pt x="420" y="1278"/>
                  </a:moveTo>
                  <a:lnTo>
                    <a:pt x="3088" y="145"/>
                  </a:lnTo>
                  <a:lnTo>
                    <a:pt x="3025" y="0"/>
                  </a:lnTo>
                  <a:lnTo>
                    <a:pt x="0" y="1285"/>
                  </a:lnTo>
                  <a:lnTo>
                    <a:pt x="420" y="1278"/>
                  </a:lnTo>
                </a:path>
              </a:pathLst>
            </a:custGeom>
            <a:solidFill>
              <a:schemeClr val="bg1">
                <a:lumMod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65" name="Freeform 22"/>
            <p:cNvSpPr>
              <a:spLocks noChangeArrowheads="1"/>
            </p:cNvSpPr>
            <p:nvPr/>
          </p:nvSpPr>
          <p:spPr bwMode="auto">
            <a:xfrm>
              <a:off x="14560081" y="3770786"/>
              <a:ext cx="820046" cy="604652"/>
            </a:xfrm>
            <a:custGeom>
              <a:avLst/>
              <a:gdLst>
                <a:gd name="G0" fmla="+- 643 0 0"/>
                <a:gd name="G1" fmla="+- 643 0 0"/>
                <a:gd name="G2" fmla="+- 643 0 0"/>
                <a:gd name="G3" fmla="+- 1 0 0"/>
                <a:gd name="G4" fmla="+- 1 0 0"/>
                <a:gd name="G5" fmla="+- 1 0 0"/>
                <a:gd name="G6" fmla="+- 1 0 0"/>
                <a:gd name="G7" fmla="+- 1 0 0"/>
                <a:gd name="G8" fmla="+- 1 0 0"/>
                <a:gd name="G9" fmla="+- 1 0 0"/>
                <a:gd name="G10" fmla="+- 1 0 0"/>
                <a:gd name="G11" fmla="+- 643 0 0"/>
                <a:gd name="T0" fmla="*/ 0 w 875"/>
                <a:gd name="T1" fmla="*/ 231415 h 644"/>
                <a:gd name="T2" fmla="*/ 0 w 875"/>
                <a:gd name="T3" fmla="*/ 231415 h 644"/>
                <a:gd name="T4" fmla="*/ 116390 w 875"/>
                <a:gd name="T5" fmla="*/ 84936 h 644"/>
                <a:gd name="T6" fmla="*/ 313966 w 875"/>
                <a:gd name="T7" fmla="*/ 0 h 644"/>
                <a:gd name="T8" fmla="*/ 221644 w 875"/>
                <a:gd name="T9" fmla="*/ 137841 h 644"/>
                <a:gd name="T10" fmla="*/ 0 w 875"/>
                <a:gd name="T11" fmla="*/ 231415 h 644"/>
              </a:gdLst>
              <a:ahLst/>
              <a:cxnLst>
                <a:cxn ang="0">
                  <a:pos x="T0" y="T1"/>
                </a:cxn>
                <a:cxn ang="0">
                  <a:pos x="T2" y="T3"/>
                </a:cxn>
                <a:cxn ang="0">
                  <a:pos x="T4" y="T5"/>
                </a:cxn>
                <a:cxn ang="0">
                  <a:pos x="T6" y="T7"/>
                </a:cxn>
                <a:cxn ang="0">
                  <a:pos x="T8" y="T9"/>
                </a:cxn>
                <a:cxn ang="0">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solidFill>
              <a:schemeClr val="tx1">
                <a:lumMod val="50000"/>
                <a:lumOff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92500" lnSpcReduction="10000"/>
            </a:bodyPr>
            <a:lstStyle/>
            <a:p>
              <a:endParaRPr lang="en-US" sz="1350"/>
            </a:p>
          </p:txBody>
        </p:sp>
        <p:sp>
          <p:nvSpPr>
            <p:cNvPr id="66" name="Freeform 23"/>
            <p:cNvSpPr>
              <a:spLocks noChangeArrowheads="1"/>
            </p:cNvSpPr>
            <p:nvPr/>
          </p:nvSpPr>
          <p:spPr bwMode="auto">
            <a:xfrm>
              <a:off x="14597357" y="4218063"/>
              <a:ext cx="1006418" cy="401719"/>
            </a:xfrm>
            <a:custGeom>
              <a:avLst/>
              <a:gdLst>
                <a:gd name="G0" fmla="+- 263 0 0"/>
                <a:gd name="G1" fmla="+- 263 0 0"/>
                <a:gd name="G2" fmla="+- 263 0 0"/>
                <a:gd name="G3" fmla="+- 1 0 0"/>
                <a:gd name="G4" fmla="*/ 1 35987 45568"/>
                <a:gd name="G5" fmla="*/ 1 35987 55552"/>
                <a:gd name="G6" fmla="*/ G5 1 180"/>
                <a:gd name="G7" fmla="*/ G4 1 G6"/>
                <a:gd name="G8" fmla="+- 1 0 0"/>
                <a:gd name="G9" fmla="+- 1 0 0"/>
                <a:gd name="G10" fmla="+- 1 0 0"/>
                <a:gd name="G11" fmla="+- 1 0 0"/>
                <a:gd name="G12" fmla="+- 1 0 0"/>
                <a:gd name="G13" fmla="+- 1 0 0"/>
                <a:gd name="G14" fmla="+- 263 0 0"/>
                <a:gd name="T0" fmla="*/ 0 w 1071"/>
                <a:gd name="T1" fmla="*/ 94844 h 427"/>
                <a:gd name="T2" fmla="*/ 0 w 1071"/>
                <a:gd name="T3" fmla="*/ 94844 h 427"/>
                <a:gd name="T4" fmla="*/ 187298 w 1071"/>
                <a:gd name="T5" fmla="*/ 113236 h 427"/>
                <a:gd name="T6" fmla="*/ 385402 w 1071"/>
                <a:gd name="T7" fmla="*/ 28489 h 427"/>
                <a:gd name="T8" fmla="*/ 223317 w 1071"/>
                <a:gd name="T9" fmla="*/ 0 h 427"/>
                <a:gd name="T10" fmla="*/ 0 w 1071"/>
                <a:gd name="T11" fmla="*/ 94844 h 427"/>
              </a:gdLst>
              <a:ahLst/>
              <a:cxnLst>
                <a:cxn ang="0">
                  <a:pos x="T0" y="T1"/>
                </a:cxn>
                <a:cxn ang="0">
                  <a:pos x="T2" y="T3"/>
                </a:cxn>
                <a:cxn ang="0">
                  <a:pos x="T4" y="T5"/>
                </a:cxn>
                <a:cxn ang="0">
                  <a:pos x="T6" y="T7"/>
                </a:cxn>
                <a:cxn ang="0">
                  <a:pos x="T8" y="T9"/>
                </a:cxn>
                <a:cxn ang="0">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chemeClr val="tx1">
                <a:lumMod val="65000"/>
                <a:lumOff val="3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32500" lnSpcReduction="20000"/>
            </a:bodyPr>
            <a:lstStyle/>
            <a:p>
              <a:endParaRPr lang="en-US" sz="1350"/>
            </a:p>
          </p:txBody>
        </p:sp>
      </p:grpSp>
      <p:grpSp>
        <p:nvGrpSpPr>
          <p:cNvPr id="67" name="Group 89"/>
          <p:cNvGrpSpPr/>
          <p:nvPr/>
        </p:nvGrpSpPr>
        <p:grpSpPr>
          <a:xfrm rot="12305475">
            <a:off x="6941738" y="1677850"/>
            <a:ext cx="1836087" cy="990484"/>
            <a:chOff x="12124791" y="3770786"/>
            <a:chExt cx="3478984" cy="1689710"/>
          </a:xfrm>
        </p:grpSpPr>
        <p:sp>
          <p:nvSpPr>
            <p:cNvPr id="68" name="Freeform 18"/>
            <p:cNvSpPr>
              <a:spLocks noChangeArrowheads="1"/>
            </p:cNvSpPr>
            <p:nvPr/>
          </p:nvSpPr>
          <p:spPr bwMode="auto">
            <a:xfrm>
              <a:off x="12124793" y="4118666"/>
              <a:ext cx="2841169" cy="1341829"/>
            </a:xfrm>
            <a:custGeom>
              <a:avLst/>
              <a:gdLst>
                <a:gd name="G0" fmla="+- 1 0 0"/>
                <a:gd name="G1" fmla="+- 1 0 0"/>
                <a:gd name="G2" fmla="+- 1 0 0"/>
                <a:gd name="G3" fmla="+- 1429 0 0"/>
                <a:gd name="G4" fmla="+- 1 0 0"/>
                <a:gd name="T0" fmla="*/ 106633 w 3023"/>
                <a:gd name="T1" fmla="*/ 407523 h 1430"/>
                <a:gd name="T2" fmla="*/ 1067050 w 3023"/>
                <a:gd name="T3" fmla="*/ 0 h 1430"/>
                <a:gd name="T4" fmla="*/ 1088665 w 3023"/>
                <a:gd name="T5" fmla="*/ 52154 h 1430"/>
                <a:gd name="T6" fmla="*/ 0 w 3023"/>
                <a:gd name="T7" fmla="*/ 513990 h 1430"/>
                <a:gd name="T8" fmla="*/ 106633 w 3023"/>
                <a:gd name="T9" fmla="*/ 407523 h 1430"/>
              </a:gdLst>
              <a:ahLst/>
              <a:cxnLst>
                <a:cxn ang="0">
                  <a:pos x="T0" y="T1"/>
                </a:cxn>
                <a:cxn ang="0">
                  <a:pos x="T2" y="T3"/>
                </a:cxn>
                <a:cxn ang="0">
                  <a:pos x="T4" y="T5"/>
                </a:cxn>
                <a:cxn ang="0">
                  <a:pos x="T6" y="T7"/>
                </a:cxn>
                <a:cxn ang="0">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69" name="Freeform 19"/>
            <p:cNvSpPr>
              <a:spLocks noChangeArrowheads="1"/>
            </p:cNvSpPr>
            <p:nvPr/>
          </p:nvSpPr>
          <p:spPr bwMode="auto">
            <a:xfrm>
              <a:off x="12124791" y="4255333"/>
              <a:ext cx="2899153" cy="1205163"/>
            </a:xfrm>
            <a:custGeom>
              <a:avLst/>
              <a:gdLst>
                <a:gd name="G0" fmla="+- 1 0 0"/>
                <a:gd name="G1" fmla="*/ 1 0 0"/>
                <a:gd name="G2" fmla="+- 1 0 0"/>
                <a:gd name="G3" fmla="+- 1284 0 0"/>
                <a:gd name="G4" fmla="+- 1 0 0"/>
                <a:gd name="T0" fmla="*/ 150879 w 3086"/>
                <a:gd name="T1" fmla="*/ 459087 h 1285"/>
                <a:gd name="T2" fmla="*/ 1110890 w 3086"/>
                <a:gd name="T3" fmla="*/ 51769 h 1285"/>
                <a:gd name="T4" fmla="*/ 1088204 w 3086"/>
                <a:gd name="T5" fmla="*/ 0 h 1285"/>
                <a:gd name="T6" fmla="*/ 0 w 3086"/>
                <a:gd name="T7" fmla="*/ 461603 h 1285"/>
                <a:gd name="T8" fmla="*/ 150879 w 3086"/>
                <a:gd name="T9" fmla="*/ 459087 h 1285"/>
              </a:gdLst>
              <a:ahLst/>
              <a:cxnLst>
                <a:cxn ang="0">
                  <a:pos x="T0" y="T1"/>
                </a:cxn>
                <a:cxn ang="0">
                  <a:pos x="T2" y="T3"/>
                </a:cxn>
                <a:cxn ang="0">
                  <a:pos x="T4" y="T5"/>
                </a:cxn>
                <a:cxn ang="0">
                  <a:pos x="T6" y="T7"/>
                </a:cxn>
                <a:cxn ang="0">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70" name="Freeform 20"/>
            <p:cNvSpPr>
              <a:spLocks noChangeArrowheads="1"/>
            </p:cNvSpPr>
            <p:nvPr/>
          </p:nvSpPr>
          <p:spPr bwMode="auto">
            <a:xfrm>
              <a:off x="12157926" y="4097957"/>
              <a:ext cx="2841169" cy="1341829"/>
            </a:xfrm>
            <a:custGeom>
              <a:avLst/>
              <a:gdLst>
                <a:gd name="G0" fmla="+- 1 0 0"/>
                <a:gd name="G1" fmla="+- 1 0 0"/>
                <a:gd name="G2" fmla="+- 1 0 0"/>
                <a:gd name="G3" fmla="+- 1429 0 0"/>
                <a:gd name="G4" fmla="+- 1 0 0"/>
                <a:gd name="T0" fmla="*/ 106527 w 3026"/>
                <a:gd name="T1" fmla="*/ 407523 h 1430"/>
                <a:gd name="T2" fmla="*/ 1066712 w 3026"/>
                <a:gd name="T3" fmla="*/ 0 h 1430"/>
                <a:gd name="T4" fmla="*/ 1088665 w 3026"/>
                <a:gd name="T5" fmla="*/ 51795 h 1430"/>
                <a:gd name="T6" fmla="*/ 0 w 3026"/>
                <a:gd name="T7" fmla="*/ 513990 h 1430"/>
                <a:gd name="T8" fmla="*/ 106527 w 3026"/>
                <a:gd name="T9" fmla="*/ 407523 h 1430"/>
              </a:gdLst>
              <a:ahLst/>
              <a:cxnLst>
                <a:cxn ang="0">
                  <a:pos x="T0" y="T1"/>
                </a:cxn>
                <a:cxn ang="0">
                  <a:pos x="T2" y="T3"/>
                </a:cxn>
                <a:cxn ang="0">
                  <a:pos x="T4" y="T5"/>
                </a:cxn>
                <a:cxn ang="0">
                  <a:pos x="T6" y="T7"/>
                </a:cxn>
                <a:cxn ang="0">
                  <a:pos x="T8" y="T9"/>
                </a:cxn>
              </a:cxnLst>
              <a:rect l="0" t="0" r="r" b="b"/>
              <a:pathLst>
                <a:path w="3026" h="1430">
                  <a:moveTo>
                    <a:pt x="296" y="1133"/>
                  </a:moveTo>
                  <a:lnTo>
                    <a:pt x="2964" y="0"/>
                  </a:lnTo>
                  <a:lnTo>
                    <a:pt x="3025" y="144"/>
                  </a:lnTo>
                  <a:lnTo>
                    <a:pt x="0" y="1429"/>
                  </a:lnTo>
                  <a:lnTo>
                    <a:pt x="296" y="1133"/>
                  </a:lnTo>
                </a:path>
              </a:pathLst>
            </a:custGeom>
            <a:solidFill>
              <a:schemeClr val="bg1">
                <a:lumMod val="6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71" name="Freeform 21"/>
            <p:cNvSpPr>
              <a:spLocks noChangeArrowheads="1"/>
            </p:cNvSpPr>
            <p:nvPr/>
          </p:nvSpPr>
          <p:spPr bwMode="auto">
            <a:xfrm>
              <a:off x="12157924" y="4234626"/>
              <a:ext cx="2899153" cy="1209302"/>
            </a:xfrm>
            <a:custGeom>
              <a:avLst/>
              <a:gdLst>
                <a:gd name="G0" fmla="+- 1 0 0"/>
                <a:gd name="G1" fmla="*/ 1 0 0"/>
                <a:gd name="G2" fmla="+- 1 0 0"/>
                <a:gd name="G3" fmla="+- 1285 0 0"/>
                <a:gd name="G4" fmla="+- 1 0 0"/>
                <a:gd name="T0" fmla="*/ 151093 w 3089"/>
                <a:gd name="T1" fmla="*/ 460666 h 1286"/>
                <a:gd name="T2" fmla="*/ 1110890 w 3089"/>
                <a:gd name="T3" fmla="*/ 52267 h 1286"/>
                <a:gd name="T4" fmla="*/ 1088226 w 3089"/>
                <a:gd name="T5" fmla="*/ 0 h 1286"/>
                <a:gd name="T6" fmla="*/ 0 w 3089"/>
                <a:gd name="T7" fmla="*/ 463190 h 1286"/>
                <a:gd name="T8" fmla="*/ 151093 w 3089"/>
                <a:gd name="T9" fmla="*/ 460666 h 1286"/>
              </a:gdLst>
              <a:ahLst/>
              <a:cxnLst>
                <a:cxn ang="0">
                  <a:pos x="T0" y="T1"/>
                </a:cxn>
                <a:cxn ang="0">
                  <a:pos x="T2" y="T3"/>
                </a:cxn>
                <a:cxn ang="0">
                  <a:pos x="T4" y="T5"/>
                </a:cxn>
                <a:cxn ang="0">
                  <a:pos x="T6" y="T7"/>
                </a:cxn>
                <a:cxn ang="0">
                  <a:pos x="T8" y="T9"/>
                </a:cxn>
              </a:cxnLst>
              <a:rect l="0" t="0" r="r" b="b"/>
              <a:pathLst>
                <a:path w="3089" h="1286">
                  <a:moveTo>
                    <a:pt x="420" y="1278"/>
                  </a:moveTo>
                  <a:lnTo>
                    <a:pt x="3088" y="145"/>
                  </a:lnTo>
                  <a:lnTo>
                    <a:pt x="3025" y="0"/>
                  </a:lnTo>
                  <a:lnTo>
                    <a:pt x="0" y="1285"/>
                  </a:lnTo>
                  <a:lnTo>
                    <a:pt x="420" y="1278"/>
                  </a:lnTo>
                </a:path>
              </a:pathLst>
            </a:custGeom>
            <a:solidFill>
              <a:schemeClr val="bg1">
                <a:lumMod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72" name="Freeform 22"/>
            <p:cNvSpPr>
              <a:spLocks noChangeArrowheads="1"/>
            </p:cNvSpPr>
            <p:nvPr/>
          </p:nvSpPr>
          <p:spPr bwMode="auto">
            <a:xfrm>
              <a:off x="14560081" y="3770786"/>
              <a:ext cx="820046" cy="604652"/>
            </a:xfrm>
            <a:custGeom>
              <a:avLst/>
              <a:gdLst>
                <a:gd name="G0" fmla="+- 643 0 0"/>
                <a:gd name="G1" fmla="+- 643 0 0"/>
                <a:gd name="G2" fmla="+- 643 0 0"/>
                <a:gd name="G3" fmla="+- 1 0 0"/>
                <a:gd name="G4" fmla="+- 1 0 0"/>
                <a:gd name="G5" fmla="+- 1 0 0"/>
                <a:gd name="G6" fmla="+- 1 0 0"/>
                <a:gd name="G7" fmla="+- 1 0 0"/>
                <a:gd name="G8" fmla="+- 1 0 0"/>
                <a:gd name="G9" fmla="+- 1 0 0"/>
                <a:gd name="G10" fmla="+- 1 0 0"/>
                <a:gd name="G11" fmla="+- 643 0 0"/>
                <a:gd name="T0" fmla="*/ 0 w 875"/>
                <a:gd name="T1" fmla="*/ 231415 h 644"/>
                <a:gd name="T2" fmla="*/ 0 w 875"/>
                <a:gd name="T3" fmla="*/ 231415 h 644"/>
                <a:gd name="T4" fmla="*/ 116390 w 875"/>
                <a:gd name="T5" fmla="*/ 84936 h 644"/>
                <a:gd name="T6" fmla="*/ 313966 w 875"/>
                <a:gd name="T7" fmla="*/ 0 h 644"/>
                <a:gd name="T8" fmla="*/ 221644 w 875"/>
                <a:gd name="T9" fmla="*/ 137841 h 644"/>
                <a:gd name="T10" fmla="*/ 0 w 875"/>
                <a:gd name="T11" fmla="*/ 231415 h 644"/>
              </a:gdLst>
              <a:ahLst/>
              <a:cxnLst>
                <a:cxn ang="0">
                  <a:pos x="T0" y="T1"/>
                </a:cxn>
                <a:cxn ang="0">
                  <a:pos x="T2" y="T3"/>
                </a:cxn>
                <a:cxn ang="0">
                  <a:pos x="T4" y="T5"/>
                </a:cxn>
                <a:cxn ang="0">
                  <a:pos x="T6" y="T7"/>
                </a:cxn>
                <a:cxn ang="0">
                  <a:pos x="T8" y="T9"/>
                </a:cxn>
                <a:cxn ang="0">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solidFill>
              <a:schemeClr val="tx1">
                <a:lumMod val="50000"/>
                <a:lumOff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92500" lnSpcReduction="10000"/>
            </a:bodyPr>
            <a:lstStyle/>
            <a:p>
              <a:endParaRPr lang="en-US" sz="1350"/>
            </a:p>
          </p:txBody>
        </p:sp>
        <p:sp>
          <p:nvSpPr>
            <p:cNvPr id="73" name="Freeform 23"/>
            <p:cNvSpPr>
              <a:spLocks noChangeArrowheads="1"/>
            </p:cNvSpPr>
            <p:nvPr/>
          </p:nvSpPr>
          <p:spPr bwMode="auto">
            <a:xfrm>
              <a:off x="14597357" y="4218063"/>
              <a:ext cx="1006418" cy="401719"/>
            </a:xfrm>
            <a:custGeom>
              <a:avLst/>
              <a:gdLst>
                <a:gd name="G0" fmla="+- 263 0 0"/>
                <a:gd name="G1" fmla="+- 263 0 0"/>
                <a:gd name="G2" fmla="+- 263 0 0"/>
                <a:gd name="G3" fmla="+- 1 0 0"/>
                <a:gd name="G4" fmla="*/ 1 35987 45568"/>
                <a:gd name="G5" fmla="*/ 1 35987 55552"/>
                <a:gd name="G6" fmla="*/ G5 1 180"/>
                <a:gd name="G7" fmla="*/ G4 1 G6"/>
                <a:gd name="G8" fmla="+- 1 0 0"/>
                <a:gd name="G9" fmla="+- 1 0 0"/>
                <a:gd name="G10" fmla="+- 1 0 0"/>
                <a:gd name="G11" fmla="+- 1 0 0"/>
                <a:gd name="G12" fmla="+- 1 0 0"/>
                <a:gd name="G13" fmla="+- 1 0 0"/>
                <a:gd name="G14" fmla="+- 263 0 0"/>
                <a:gd name="T0" fmla="*/ 0 w 1071"/>
                <a:gd name="T1" fmla="*/ 94844 h 427"/>
                <a:gd name="T2" fmla="*/ 0 w 1071"/>
                <a:gd name="T3" fmla="*/ 94844 h 427"/>
                <a:gd name="T4" fmla="*/ 187298 w 1071"/>
                <a:gd name="T5" fmla="*/ 113236 h 427"/>
                <a:gd name="T6" fmla="*/ 385402 w 1071"/>
                <a:gd name="T7" fmla="*/ 28489 h 427"/>
                <a:gd name="T8" fmla="*/ 223317 w 1071"/>
                <a:gd name="T9" fmla="*/ 0 h 427"/>
                <a:gd name="T10" fmla="*/ 0 w 1071"/>
                <a:gd name="T11" fmla="*/ 94844 h 427"/>
              </a:gdLst>
              <a:ahLst/>
              <a:cxnLst>
                <a:cxn ang="0">
                  <a:pos x="T0" y="T1"/>
                </a:cxn>
                <a:cxn ang="0">
                  <a:pos x="T2" y="T3"/>
                </a:cxn>
                <a:cxn ang="0">
                  <a:pos x="T4" y="T5"/>
                </a:cxn>
                <a:cxn ang="0">
                  <a:pos x="T6" y="T7"/>
                </a:cxn>
                <a:cxn ang="0">
                  <a:pos x="T8" y="T9"/>
                </a:cxn>
                <a:cxn ang="0">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chemeClr val="tx1">
                <a:lumMod val="65000"/>
                <a:lumOff val="3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32500" lnSpcReduction="20000"/>
            </a:bodyPr>
            <a:lstStyle/>
            <a:p>
              <a:endParaRPr lang="en-US" sz="1350"/>
            </a:p>
          </p:txBody>
        </p:sp>
      </p:grpSp>
    </p:spTree>
    <p:extLst>
      <p:ext uri="{BB962C8B-B14F-4D97-AF65-F5344CB8AC3E}">
        <p14:creationId xmlns:p14="http://schemas.microsoft.com/office/powerpoint/2010/main" val="216877365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1100"/>
                                      </p:stCondLst>
                                      <p:childTnLst>
                                        <p:animRot by="120000">
                                          <p:cBhvr>
                                            <p:cTn id="6" dur="70" fill="hold">
                                              <p:stCondLst>
                                                <p:cond delay="0"/>
                                              </p:stCondLst>
                                            </p:cTn>
                                            <p:tgtEl>
                                              <p:spTgt spid="10"/>
                                            </p:tgtEl>
                                            <p:attrNameLst>
                                              <p:attrName>r</p:attrName>
                                            </p:attrNameLst>
                                          </p:cBhvr>
                                        </p:animRot>
                                        <p:animRot by="-240000">
                                          <p:cBhvr>
                                            <p:cTn id="7" dur="140" fill="hold">
                                              <p:stCondLst>
                                                <p:cond delay="140"/>
                                              </p:stCondLst>
                                            </p:cTn>
                                            <p:tgtEl>
                                              <p:spTgt spid="10"/>
                                            </p:tgtEl>
                                            <p:attrNameLst>
                                              <p:attrName>r</p:attrName>
                                            </p:attrNameLst>
                                          </p:cBhvr>
                                        </p:animRot>
                                        <p:animRot by="240000">
                                          <p:cBhvr>
                                            <p:cTn id="8" dur="140" fill="hold">
                                              <p:stCondLst>
                                                <p:cond delay="280"/>
                                              </p:stCondLst>
                                            </p:cTn>
                                            <p:tgtEl>
                                              <p:spTgt spid="10"/>
                                            </p:tgtEl>
                                            <p:attrNameLst>
                                              <p:attrName>r</p:attrName>
                                            </p:attrNameLst>
                                          </p:cBhvr>
                                        </p:animRot>
                                        <p:animRot by="-240000">
                                          <p:cBhvr>
                                            <p:cTn id="9" dur="140" fill="hold">
                                              <p:stCondLst>
                                                <p:cond delay="420"/>
                                              </p:stCondLst>
                                            </p:cTn>
                                            <p:tgtEl>
                                              <p:spTgt spid="10"/>
                                            </p:tgtEl>
                                            <p:attrNameLst>
                                              <p:attrName>r</p:attrName>
                                            </p:attrNameLst>
                                          </p:cBhvr>
                                        </p:animRot>
                                        <p:animRot by="120000">
                                          <p:cBhvr>
                                            <p:cTn id="10" dur="140" fill="hold">
                                              <p:stCondLst>
                                                <p:cond delay="560"/>
                                              </p:stCondLst>
                                            </p:cTn>
                                            <p:tgtEl>
                                              <p:spTgt spid="10"/>
                                            </p:tgtEl>
                                            <p:attrNameLst>
                                              <p:attrName>r</p:attrName>
                                            </p:attrNameLst>
                                          </p:cBhvr>
                                        </p:animRot>
                                      </p:childTnLst>
                                    </p:cTn>
                                  </p:par>
                                  <p:par>
                                    <p:cTn id="11" presetID="2" presetClass="entr" presetSubtype="8" fill="hold" nodeType="withEffect">
                                      <p:stCondLst>
                                        <p:cond delay="400"/>
                                      </p:stCondLst>
                                      <p:childTnLst>
                                        <p:set>
                                          <p:cBhvr>
                                            <p:cTn id="12" dur="1" fill="hold">
                                              <p:stCondLst>
                                                <p:cond delay="0"/>
                                              </p:stCondLst>
                                            </p:cTn>
                                            <p:tgtEl>
                                              <p:spTgt spid="46"/>
                                            </p:tgtEl>
                                            <p:attrNameLst>
                                              <p:attrName>style.visibility</p:attrName>
                                            </p:attrNameLst>
                                          </p:cBhvr>
                                          <p:to>
                                            <p:strVal val="visible"/>
                                          </p:to>
                                        </p:set>
                                        <p:anim calcmode="lin" valueType="num">
                                          <p:cBhvr additive="base">
                                            <p:cTn id="13" dur="750" fill="hold"/>
                                            <p:tgtEl>
                                              <p:spTgt spid="46"/>
                                            </p:tgtEl>
                                            <p:attrNameLst>
                                              <p:attrName>ppt_x</p:attrName>
                                            </p:attrNameLst>
                                          </p:cBhvr>
                                          <p:tavLst>
                                            <p:tav tm="0">
                                              <p:val>
                                                <p:strVal val="0-#ppt_w/2"/>
                                              </p:val>
                                            </p:tav>
                                            <p:tav tm="100000">
                                              <p:val>
                                                <p:strVal val="#ppt_x"/>
                                              </p:val>
                                            </p:tav>
                                          </p:tavLst>
                                        </p:anim>
                                        <p:anim calcmode="lin" valueType="num">
                                          <p:cBhvr additive="base">
                                            <p:cTn id="14" dur="750" fill="hold"/>
                                            <p:tgtEl>
                                              <p:spTgt spid="46"/>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70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750" fill="hold"/>
                                            <p:tgtEl>
                                              <p:spTgt spid="53"/>
                                            </p:tgtEl>
                                            <p:attrNameLst>
                                              <p:attrName>ppt_x</p:attrName>
                                            </p:attrNameLst>
                                          </p:cBhvr>
                                          <p:tavLst>
                                            <p:tav tm="0">
                                              <p:val>
                                                <p:strVal val="0-#ppt_w/2"/>
                                              </p:val>
                                            </p:tav>
                                            <p:tav tm="100000">
                                              <p:val>
                                                <p:strVal val="#ppt_x"/>
                                              </p:val>
                                            </p:tav>
                                          </p:tavLst>
                                        </p:anim>
                                        <p:anim calcmode="lin" valueType="num">
                                          <p:cBhvr additive="base">
                                            <p:cTn id="18" dur="750" fill="hold"/>
                                            <p:tgtEl>
                                              <p:spTgt spid="53"/>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600"/>
                                      </p:stCondLst>
                                      <p:childTnLst>
                                        <p:set>
                                          <p:cBhvr>
                                            <p:cTn id="20" dur="1" fill="hold">
                                              <p:stCondLst>
                                                <p:cond delay="0"/>
                                              </p:stCondLst>
                                            </p:cTn>
                                            <p:tgtEl>
                                              <p:spTgt spid="60"/>
                                            </p:tgtEl>
                                            <p:attrNameLst>
                                              <p:attrName>style.visibility</p:attrName>
                                            </p:attrNameLst>
                                          </p:cBhvr>
                                          <p:to>
                                            <p:strVal val="visible"/>
                                          </p:to>
                                        </p:set>
                                        <p:anim calcmode="lin" valueType="num">
                                          <p:cBhvr additive="base">
                                            <p:cTn id="21" dur="750" fill="hold"/>
                                            <p:tgtEl>
                                              <p:spTgt spid="60"/>
                                            </p:tgtEl>
                                            <p:attrNameLst>
                                              <p:attrName>ppt_x</p:attrName>
                                            </p:attrNameLst>
                                          </p:cBhvr>
                                          <p:tavLst>
                                            <p:tav tm="0">
                                              <p:val>
                                                <p:strVal val="0-#ppt_w/2"/>
                                              </p:val>
                                            </p:tav>
                                            <p:tav tm="100000">
                                              <p:val>
                                                <p:strVal val="#ppt_x"/>
                                              </p:val>
                                            </p:tav>
                                          </p:tavLst>
                                        </p:anim>
                                        <p:anim calcmode="lin" valueType="num">
                                          <p:cBhvr additive="base">
                                            <p:cTn id="22" dur="750" fill="hold"/>
                                            <p:tgtEl>
                                              <p:spTgt spid="60"/>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100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750" fill="hold"/>
                                            <p:tgtEl>
                                              <p:spTgt spid="67"/>
                                            </p:tgtEl>
                                            <p:attrNameLst>
                                              <p:attrName>ppt_x</p:attrName>
                                            </p:attrNameLst>
                                          </p:cBhvr>
                                          <p:tavLst>
                                            <p:tav tm="0">
                                              <p:val>
                                                <p:strVal val="0-#ppt_w/2"/>
                                              </p:val>
                                            </p:tav>
                                            <p:tav tm="100000">
                                              <p:val>
                                                <p:strVal val="#ppt_x"/>
                                              </p:val>
                                            </p:tav>
                                          </p:tavLst>
                                        </p:anim>
                                        <p:anim calcmode="lin" valueType="num">
                                          <p:cBhvr additive="base">
                                            <p:cTn id="26" dur="750" fill="hold"/>
                                            <p:tgtEl>
                                              <p:spTgt spid="67"/>
                                            </p:tgtEl>
                                            <p:attrNameLst>
                                              <p:attrName>ppt_y</p:attrName>
                                            </p:attrNameLst>
                                          </p:cBhvr>
                                          <p:tavLst>
                                            <p:tav tm="0">
                                              <p:val>
                                                <p:strVal val="#ppt_y"/>
                                              </p:val>
                                            </p:tav>
                                            <p:tav tm="100000">
                                              <p:val>
                                                <p:strVal val="#ppt_y"/>
                                              </p:val>
                                            </p:tav>
                                          </p:tavLst>
                                        </p:anim>
                                      </p:childTnLst>
                                    </p:cTn>
                                  </p:par>
                                  <p:par>
                                    <p:cTn id="27" presetID="32" presetClass="emph" presetSubtype="0" fill="hold" nodeType="withEffect">
                                      <p:stCondLst>
                                        <p:cond delay="3000"/>
                                      </p:stCondLst>
                                      <p:childTnLst>
                                        <p:animRot by="120000">
                                          <p:cBhvr>
                                            <p:cTn id="28" dur="50" fill="hold">
                                              <p:stCondLst>
                                                <p:cond delay="0"/>
                                              </p:stCondLst>
                                            </p:cTn>
                                            <p:tgtEl>
                                              <p:spTgt spid="10"/>
                                            </p:tgtEl>
                                            <p:attrNameLst>
                                              <p:attrName>r</p:attrName>
                                            </p:attrNameLst>
                                          </p:cBhvr>
                                        </p:animRot>
                                        <p:animRot by="-240000">
                                          <p:cBhvr>
                                            <p:cTn id="29" dur="100" fill="hold">
                                              <p:stCondLst>
                                                <p:cond delay="100"/>
                                              </p:stCondLst>
                                            </p:cTn>
                                            <p:tgtEl>
                                              <p:spTgt spid="10"/>
                                            </p:tgtEl>
                                            <p:attrNameLst>
                                              <p:attrName>r</p:attrName>
                                            </p:attrNameLst>
                                          </p:cBhvr>
                                        </p:animRot>
                                        <p:animRot by="240000">
                                          <p:cBhvr>
                                            <p:cTn id="30" dur="100" fill="hold">
                                              <p:stCondLst>
                                                <p:cond delay="200"/>
                                              </p:stCondLst>
                                            </p:cTn>
                                            <p:tgtEl>
                                              <p:spTgt spid="10"/>
                                            </p:tgtEl>
                                            <p:attrNameLst>
                                              <p:attrName>r</p:attrName>
                                            </p:attrNameLst>
                                          </p:cBhvr>
                                        </p:animRot>
                                        <p:animRot by="-240000">
                                          <p:cBhvr>
                                            <p:cTn id="31" dur="100" fill="hold">
                                              <p:stCondLst>
                                                <p:cond delay="300"/>
                                              </p:stCondLst>
                                            </p:cTn>
                                            <p:tgtEl>
                                              <p:spTgt spid="10"/>
                                            </p:tgtEl>
                                            <p:attrNameLst>
                                              <p:attrName>r</p:attrName>
                                            </p:attrNameLst>
                                          </p:cBhvr>
                                        </p:animRot>
                                        <p:animRot by="120000">
                                          <p:cBhvr>
                                            <p:cTn id="32" dur="100" fill="hold">
                                              <p:stCondLst>
                                                <p:cond delay="400"/>
                                              </p:stCondLst>
                                            </p:cTn>
                                            <p:tgtEl>
                                              <p:spTgt spid="10"/>
                                            </p:tgtEl>
                                            <p:attrNameLst>
                                              <p:attrName>r</p:attrName>
                                            </p:attrNameLst>
                                          </p:cBhvr>
                                        </p:animRot>
                                      </p:childTnLst>
                                    </p:cTn>
                                  </p:par>
                                  <p:par>
                                    <p:cTn id="33" presetID="2" presetClass="entr" presetSubtype="8" fill="hold" nodeType="withEffect" p14:presetBounceEnd="13333">
                                      <p:stCondLst>
                                        <p:cond delay="2300"/>
                                      </p:stCondLst>
                                      <p:childTnLst>
                                        <p:set>
                                          <p:cBhvr>
                                            <p:cTn id="34" dur="1" fill="hold">
                                              <p:stCondLst>
                                                <p:cond delay="0"/>
                                              </p:stCondLst>
                                            </p:cTn>
                                            <p:tgtEl>
                                              <p:spTgt spid="38"/>
                                            </p:tgtEl>
                                            <p:attrNameLst>
                                              <p:attrName>style.visibility</p:attrName>
                                            </p:attrNameLst>
                                          </p:cBhvr>
                                          <p:to>
                                            <p:strVal val="visible"/>
                                          </p:to>
                                        </p:set>
                                        <p:anim calcmode="lin" valueType="num" p14:bounceEnd="13333">
                                          <p:cBhvr additive="base">
                                            <p:cTn id="35" dur="750" fill="hold"/>
                                            <p:tgtEl>
                                              <p:spTgt spid="38"/>
                                            </p:tgtEl>
                                            <p:attrNameLst>
                                              <p:attrName>ppt_x</p:attrName>
                                            </p:attrNameLst>
                                          </p:cBhvr>
                                          <p:tavLst>
                                            <p:tav tm="0">
                                              <p:val>
                                                <p:strVal val="0-#ppt_w/2"/>
                                              </p:val>
                                            </p:tav>
                                            <p:tav tm="100000">
                                              <p:val>
                                                <p:strVal val="#ppt_x"/>
                                              </p:val>
                                            </p:tav>
                                          </p:tavLst>
                                        </p:anim>
                                        <p:anim calcmode="lin" valueType="num" p14:bounceEnd="13333">
                                          <p:cBhvr additive="base">
                                            <p:cTn id="36" dur="75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14:presetBounceEnd="13333">
                                      <p:stCondLst>
                                        <p:cond delay="2300"/>
                                      </p:stCondLst>
                                      <p:childTnLst>
                                        <p:set>
                                          <p:cBhvr>
                                            <p:cTn id="38" dur="1" fill="hold">
                                              <p:stCondLst>
                                                <p:cond delay="0"/>
                                              </p:stCondLst>
                                            </p:cTn>
                                            <p:tgtEl>
                                              <p:spTgt spid="45"/>
                                            </p:tgtEl>
                                            <p:attrNameLst>
                                              <p:attrName>style.visibility</p:attrName>
                                            </p:attrNameLst>
                                          </p:cBhvr>
                                          <p:to>
                                            <p:strVal val="visible"/>
                                          </p:to>
                                        </p:set>
                                        <p:anim calcmode="lin" valueType="num" p14:bounceEnd="13333">
                                          <p:cBhvr additive="base">
                                            <p:cTn id="39" dur="750" fill="hold"/>
                                            <p:tgtEl>
                                              <p:spTgt spid="45"/>
                                            </p:tgtEl>
                                            <p:attrNameLst>
                                              <p:attrName>ppt_x</p:attrName>
                                            </p:attrNameLst>
                                          </p:cBhvr>
                                          <p:tavLst>
                                            <p:tav tm="0">
                                              <p:val>
                                                <p:strVal val="0-#ppt_w/2"/>
                                              </p:val>
                                            </p:tav>
                                            <p:tav tm="100000">
                                              <p:val>
                                                <p:strVal val="#ppt_x"/>
                                              </p:val>
                                            </p:tav>
                                          </p:tavLst>
                                        </p:anim>
                                        <p:anim calcmode="lin" valueType="num" p14:bounceEnd="13333">
                                          <p:cBhvr additive="base">
                                            <p:cTn id="40" dur="750" fill="hold"/>
                                            <p:tgtEl>
                                              <p:spTgt spid="45"/>
                                            </p:tgtEl>
                                            <p:attrNameLst>
                                              <p:attrName>ppt_y</p:attrName>
                                            </p:attrNameLst>
                                          </p:cBhvr>
                                          <p:tavLst>
                                            <p:tav tm="0">
                                              <p:val>
                                                <p:strVal val="#ppt_y"/>
                                              </p:val>
                                            </p:tav>
                                            <p:tav tm="100000">
                                              <p:val>
                                                <p:strVal val="#ppt_y"/>
                                              </p:val>
                                            </p:tav>
                                          </p:tavLst>
                                        </p:anim>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8">
                                                <p:txEl>
                                                  <p:pRg st="0" end="0"/>
                                                </p:txEl>
                                              </p:spTgt>
                                            </p:tgtEl>
                                            <p:attrNameLst>
                                              <p:attrName>style.visibility</p:attrName>
                                            </p:attrNameLst>
                                          </p:cBhvr>
                                          <p:to>
                                            <p:strVal val="visible"/>
                                          </p:to>
                                        </p:set>
                                        <p:animEffect transition="in" filter="fade">
                                          <p:cBhvr>
                                            <p:cTn id="44" dur="500"/>
                                            <p:tgtEl>
                                              <p:spTgt spid="8">
                                                <p:txEl>
                                                  <p:pRg st="0" end="0"/>
                                                </p:txEl>
                                              </p:spTgt>
                                            </p:tgtEl>
                                          </p:cBhvr>
                                        </p:animEffec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8">
                                                <p:txEl>
                                                  <p:pRg st="1" end="1"/>
                                                </p:txEl>
                                              </p:spTgt>
                                            </p:tgtEl>
                                            <p:attrNameLst>
                                              <p:attrName>style.visibility</p:attrName>
                                            </p:attrNameLst>
                                          </p:cBhvr>
                                          <p:to>
                                            <p:strVal val="visible"/>
                                          </p:to>
                                        </p:set>
                                        <p:animEffect transition="in" filter="fade">
                                          <p:cBhvr>
                                            <p:cTn id="48"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1100"/>
                                      </p:stCondLst>
                                      <p:childTnLst>
                                        <p:animRot by="120000">
                                          <p:cBhvr>
                                            <p:cTn id="6" dur="70" fill="hold">
                                              <p:stCondLst>
                                                <p:cond delay="0"/>
                                              </p:stCondLst>
                                            </p:cTn>
                                            <p:tgtEl>
                                              <p:spTgt spid="10"/>
                                            </p:tgtEl>
                                            <p:attrNameLst>
                                              <p:attrName>r</p:attrName>
                                            </p:attrNameLst>
                                          </p:cBhvr>
                                        </p:animRot>
                                        <p:animRot by="-240000">
                                          <p:cBhvr>
                                            <p:cTn id="7" dur="140" fill="hold">
                                              <p:stCondLst>
                                                <p:cond delay="140"/>
                                              </p:stCondLst>
                                            </p:cTn>
                                            <p:tgtEl>
                                              <p:spTgt spid="10"/>
                                            </p:tgtEl>
                                            <p:attrNameLst>
                                              <p:attrName>r</p:attrName>
                                            </p:attrNameLst>
                                          </p:cBhvr>
                                        </p:animRot>
                                        <p:animRot by="240000">
                                          <p:cBhvr>
                                            <p:cTn id="8" dur="140" fill="hold">
                                              <p:stCondLst>
                                                <p:cond delay="280"/>
                                              </p:stCondLst>
                                            </p:cTn>
                                            <p:tgtEl>
                                              <p:spTgt spid="10"/>
                                            </p:tgtEl>
                                            <p:attrNameLst>
                                              <p:attrName>r</p:attrName>
                                            </p:attrNameLst>
                                          </p:cBhvr>
                                        </p:animRot>
                                        <p:animRot by="-240000">
                                          <p:cBhvr>
                                            <p:cTn id="9" dur="140" fill="hold">
                                              <p:stCondLst>
                                                <p:cond delay="420"/>
                                              </p:stCondLst>
                                            </p:cTn>
                                            <p:tgtEl>
                                              <p:spTgt spid="10"/>
                                            </p:tgtEl>
                                            <p:attrNameLst>
                                              <p:attrName>r</p:attrName>
                                            </p:attrNameLst>
                                          </p:cBhvr>
                                        </p:animRot>
                                        <p:animRot by="120000">
                                          <p:cBhvr>
                                            <p:cTn id="10" dur="140" fill="hold">
                                              <p:stCondLst>
                                                <p:cond delay="560"/>
                                              </p:stCondLst>
                                            </p:cTn>
                                            <p:tgtEl>
                                              <p:spTgt spid="10"/>
                                            </p:tgtEl>
                                            <p:attrNameLst>
                                              <p:attrName>r</p:attrName>
                                            </p:attrNameLst>
                                          </p:cBhvr>
                                        </p:animRot>
                                      </p:childTnLst>
                                    </p:cTn>
                                  </p:par>
                                  <p:par>
                                    <p:cTn id="11" presetID="2" presetClass="entr" presetSubtype="8" fill="hold" nodeType="withEffect">
                                      <p:stCondLst>
                                        <p:cond delay="400"/>
                                      </p:stCondLst>
                                      <p:childTnLst>
                                        <p:set>
                                          <p:cBhvr>
                                            <p:cTn id="12" dur="1" fill="hold">
                                              <p:stCondLst>
                                                <p:cond delay="0"/>
                                              </p:stCondLst>
                                            </p:cTn>
                                            <p:tgtEl>
                                              <p:spTgt spid="46"/>
                                            </p:tgtEl>
                                            <p:attrNameLst>
                                              <p:attrName>style.visibility</p:attrName>
                                            </p:attrNameLst>
                                          </p:cBhvr>
                                          <p:to>
                                            <p:strVal val="visible"/>
                                          </p:to>
                                        </p:set>
                                        <p:anim calcmode="lin" valueType="num">
                                          <p:cBhvr additive="base">
                                            <p:cTn id="13" dur="750" fill="hold"/>
                                            <p:tgtEl>
                                              <p:spTgt spid="46"/>
                                            </p:tgtEl>
                                            <p:attrNameLst>
                                              <p:attrName>ppt_x</p:attrName>
                                            </p:attrNameLst>
                                          </p:cBhvr>
                                          <p:tavLst>
                                            <p:tav tm="0">
                                              <p:val>
                                                <p:strVal val="0-#ppt_w/2"/>
                                              </p:val>
                                            </p:tav>
                                            <p:tav tm="100000">
                                              <p:val>
                                                <p:strVal val="#ppt_x"/>
                                              </p:val>
                                            </p:tav>
                                          </p:tavLst>
                                        </p:anim>
                                        <p:anim calcmode="lin" valueType="num">
                                          <p:cBhvr additive="base">
                                            <p:cTn id="14" dur="750" fill="hold"/>
                                            <p:tgtEl>
                                              <p:spTgt spid="46"/>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70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750" fill="hold"/>
                                            <p:tgtEl>
                                              <p:spTgt spid="53"/>
                                            </p:tgtEl>
                                            <p:attrNameLst>
                                              <p:attrName>ppt_x</p:attrName>
                                            </p:attrNameLst>
                                          </p:cBhvr>
                                          <p:tavLst>
                                            <p:tav tm="0">
                                              <p:val>
                                                <p:strVal val="0-#ppt_w/2"/>
                                              </p:val>
                                            </p:tav>
                                            <p:tav tm="100000">
                                              <p:val>
                                                <p:strVal val="#ppt_x"/>
                                              </p:val>
                                            </p:tav>
                                          </p:tavLst>
                                        </p:anim>
                                        <p:anim calcmode="lin" valueType="num">
                                          <p:cBhvr additive="base">
                                            <p:cTn id="18" dur="750" fill="hold"/>
                                            <p:tgtEl>
                                              <p:spTgt spid="53"/>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600"/>
                                      </p:stCondLst>
                                      <p:childTnLst>
                                        <p:set>
                                          <p:cBhvr>
                                            <p:cTn id="20" dur="1" fill="hold">
                                              <p:stCondLst>
                                                <p:cond delay="0"/>
                                              </p:stCondLst>
                                            </p:cTn>
                                            <p:tgtEl>
                                              <p:spTgt spid="60"/>
                                            </p:tgtEl>
                                            <p:attrNameLst>
                                              <p:attrName>style.visibility</p:attrName>
                                            </p:attrNameLst>
                                          </p:cBhvr>
                                          <p:to>
                                            <p:strVal val="visible"/>
                                          </p:to>
                                        </p:set>
                                        <p:anim calcmode="lin" valueType="num">
                                          <p:cBhvr additive="base">
                                            <p:cTn id="21" dur="750" fill="hold"/>
                                            <p:tgtEl>
                                              <p:spTgt spid="60"/>
                                            </p:tgtEl>
                                            <p:attrNameLst>
                                              <p:attrName>ppt_x</p:attrName>
                                            </p:attrNameLst>
                                          </p:cBhvr>
                                          <p:tavLst>
                                            <p:tav tm="0">
                                              <p:val>
                                                <p:strVal val="0-#ppt_w/2"/>
                                              </p:val>
                                            </p:tav>
                                            <p:tav tm="100000">
                                              <p:val>
                                                <p:strVal val="#ppt_x"/>
                                              </p:val>
                                            </p:tav>
                                          </p:tavLst>
                                        </p:anim>
                                        <p:anim calcmode="lin" valueType="num">
                                          <p:cBhvr additive="base">
                                            <p:cTn id="22" dur="750" fill="hold"/>
                                            <p:tgtEl>
                                              <p:spTgt spid="60"/>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100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750" fill="hold"/>
                                            <p:tgtEl>
                                              <p:spTgt spid="67"/>
                                            </p:tgtEl>
                                            <p:attrNameLst>
                                              <p:attrName>ppt_x</p:attrName>
                                            </p:attrNameLst>
                                          </p:cBhvr>
                                          <p:tavLst>
                                            <p:tav tm="0">
                                              <p:val>
                                                <p:strVal val="0-#ppt_w/2"/>
                                              </p:val>
                                            </p:tav>
                                            <p:tav tm="100000">
                                              <p:val>
                                                <p:strVal val="#ppt_x"/>
                                              </p:val>
                                            </p:tav>
                                          </p:tavLst>
                                        </p:anim>
                                        <p:anim calcmode="lin" valueType="num">
                                          <p:cBhvr additive="base">
                                            <p:cTn id="26" dur="750" fill="hold"/>
                                            <p:tgtEl>
                                              <p:spTgt spid="67"/>
                                            </p:tgtEl>
                                            <p:attrNameLst>
                                              <p:attrName>ppt_y</p:attrName>
                                            </p:attrNameLst>
                                          </p:cBhvr>
                                          <p:tavLst>
                                            <p:tav tm="0">
                                              <p:val>
                                                <p:strVal val="#ppt_y"/>
                                              </p:val>
                                            </p:tav>
                                            <p:tav tm="100000">
                                              <p:val>
                                                <p:strVal val="#ppt_y"/>
                                              </p:val>
                                            </p:tav>
                                          </p:tavLst>
                                        </p:anim>
                                      </p:childTnLst>
                                    </p:cTn>
                                  </p:par>
                                  <p:par>
                                    <p:cTn id="27" presetID="32" presetClass="emph" presetSubtype="0" fill="hold" nodeType="withEffect">
                                      <p:stCondLst>
                                        <p:cond delay="3000"/>
                                      </p:stCondLst>
                                      <p:childTnLst>
                                        <p:animRot by="120000">
                                          <p:cBhvr>
                                            <p:cTn id="28" dur="50" fill="hold">
                                              <p:stCondLst>
                                                <p:cond delay="0"/>
                                              </p:stCondLst>
                                            </p:cTn>
                                            <p:tgtEl>
                                              <p:spTgt spid="10"/>
                                            </p:tgtEl>
                                            <p:attrNameLst>
                                              <p:attrName>r</p:attrName>
                                            </p:attrNameLst>
                                          </p:cBhvr>
                                        </p:animRot>
                                        <p:animRot by="-240000">
                                          <p:cBhvr>
                                            <p:cTn id="29" dur="100" fill="hold">
                                              <p:stCondLst>
                                                <p:cond delay="100"/>
                                              </p:stCondLst>
                                            </p:cTn>
                                            <p:tgtEl>
                                              <p:spTgt spid="10"/>
                                            </p:tgtEl>
                                            <p:attrNameLst>
                                              <p:attrName>r</p:attrName>
                                            </p:attrNameLst>
                                          </p:cBhvr>
                                        </p:animRot>
                                        <p:animRot by="240000">
                                          <p:cBhvr>
                                            <p:cTn id="30" dur="100" fill="hold">
                                              <p:stCondLst>
                                                <p:cond delay="200"/>
                                              </p:stCondLst>
                                            </p:cTn>
                                            <p:tgtEl>
                                              <p:spTgt spid="10"/>
                                            </p:tgtEl>
                                            <p:attrNameLst>
                                              <p:attrName>r</p:attrName>
                                            </p:attrNameLst>
                                          </p:cBhvr>
                                        </p:animRot>
                                        <p:animRot by="-240000">
                                          <p:cBhvr>
                                            <p:cTn id="31" dur="100" fill="hold">
                                              <p:stCondLst>
                                                <p:cond delay="300"/>
                                              </p:stCondLst>
                                            </p:cTn>
                                            <p:tgtEl>
                                              <p:spTgt spid="10"/>
                                            </p:tgtEl>
                                            <p:attrNameLst>
                                              <p:attrName>r</p:attrName>
                                            </p:attrNameLst>
                                          </p:cBhvr>
                                        </p:animRot>
                                        <p:animRot by="120000">
                                          <p:cBhvr>
                                            <p:cTn id="32" dur="100" fill="hold">
                                              <p:stCondLst>
                                                <p:cond delay="400"/>
                                              </p:stCondLst>
                                            </p:cTn>
                                            <p:tgtEl>
                                              <p:spTgt spid="10"/>
                                            </p:tgtEl>
                                            <p:attrNameLst>
                                              <p:attrName>r</p:attrName>
                                            </p:attrNameLst>
                                          </p:cBhvr>
                                        </p:animRot>
                                      </p:childTnLst>
                                    </p:cTn>
                                  </p:par>
                                  <p:par>
                                    <p:cTn id="33" presetID="2" presetClass="entr" presetSubtype="8" fill="hold" nodeType="withEffect">
                                      <p:stCondLst>
                                        <p:cond delay="230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750" fill="hold"/>
                                            <p:tgtEl>
                                              <p:spTgt spid="38"/>
                                            </p:tgtEl>
                                            <p:attrNameLst>
                                              <p:attrName>ppt_x</p:attrName>
                                            </p:attrNameLst>
                                          </p:cBhvr>
                                          <p:tavLst>
                                            <p:tav tm="0">
                                              <p:val>
                                                <p:strVal val="0-#ppt_w/2"/>
                                              </p:val>
                                            </p:tav>
                                            <p:tav tm="100000">
                                              <p:val>
                                                <p:strVal val="#ppt_x"/>
                                              </p:val>
                                            </p:tav>
                                          </p:tavLst>
                                        </p:anim>
                                        <p:anim calcmode="lin" valueType="num">
                                          <p:cBhvr additive="base">
                                            <p:cTn id="36" dur="75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230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750" fill="hold"/>
                                            <p:tgtEl>
                                              <p:spTgt spid="45"/>
                                            </p:tgtEl>
                                            <p:attrNameLst>
                                              <p:attrName>ppt_x</p:attrName>
                                            </p:attrNameLst>
                                          </p:cBhvr>
                                          <p:tavLst>
                                            <p:tav tm="0">
                                              <p:val>
                                                <p:strVal val="0-#ppt_w/2"/>
                                              </p:val>
                                            </p:tav>
                                            <p:tav tm="100000">
                                              <p:val>
                                                <p:strVal val="#ppt_x"/>
                                              </p:val>
                                            </p:tav>
                                          </p:tavLst>
                                        </p:anim>
                                        <p:anim calcmode="lin" valueType="num">
                                          <p:cBhvr additive="base">
                                            <p:cTn id="40" dur="750" fill="hold"/>
                                            <p:tgtEl>
                                              <p:spTgt spid="45"/>
                                            </p:tgtEl>
                                            <p:attrNameLst>
                                              <p:attrName>ppt_y</p:attrName>
                                            </p:attrNameLst>
                                          </p:cBhvr>
                                          <p:tavLst>
                                            <p:tav tm="0">
                                              <p:val>
                                                <p:strVal val="#ppt_y"/>
                                              </p:val>
                                            </p:tav>
                                            <p:tav tm="100000">
                                              <p:val>
                                                <p:strVal val="#ppt_y"/>
                                              </p:val>
                                            </p:tav>
                                          </p:tavLst>
                                        </p:anim>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8">
                                                <p:txEl>
                                                  <p:pRg st="0" end="0"/>
                                                </p:txEl>
                                              </p:spTgt>
                                            </p:tgtEl>
                                            <p:attrNameLst>
                                              <p:attrName>style.visibility</p:attrName>
                                            </p:attrNameLst>
                                          </p:cBhvr>
                                          <p:to>
                                            <p:strVal val="visible"/>
                                          </p:to>
                                        </p:set>
                                        <p:animEffect transition="in" filter="fade">
                                          <p:cBhvr>
                                            <p:cTn id="44" dur="500"/>
                                            <p:tgtEl>
                                              <p:spTgt spid="8">
                                                <p:txEl>
                                                  <p:pRg st="0" end="0"/>
                                                </p:txEl>
                                              </p:spTgt>
                                            </p:tgtEl>
                                          </p:cBhvr>
                                        </p:animEffec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8">
                                                <p:txEl>
                                                  <p:pRg st="1" end="1"/>
                                                </p:txEl>
                                              </p:spTgt>
                                            </p:tgtEl>
                                            <p:attrNameLst>
                                              <p:attrName>style.visibility</p:attrName>
                                            </p:attrNameLst>
                                          </p:cBhvr>
                                          <p:to>
                                            <p:strVal val="visible"/>
                                          </p:to>
                                        </p:set>
                                        <p:animEffect transition="in" filter="fade">
                                          <p:cBhvr>
                                            <p:cTn id="48"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45"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1116981" y="1742749"/>
            <a:ext cx="8035881" cy="2246769"/>
          </a:xfrm>
          <a:prstGeom prst="rect">
            <a:avLst/>
          </a:prstGeom>
          <a:noFill/>
        </p:spPr>
        <p:txBody>
          <a:bodyPr wrap="square" rtlCol="0">
            <a:spAutoFit/>
          </a:bodyPr>
          <a:lstStyle/>
          <a:p>
            <a:r>
              <a:rPr lang="en-GB" sz="2000" b="1" dirty="0"/>
              <a:t>I. Activities in the </a:t>
            </a:r>
            <a:r>
              <a:rPr lang="en-GB" sz="2000" b="1" dirty="0" smtClean="0"/>
              <a:t>class (</a:t>
            </a:r>
            <a:r>
              <a:rPr lang="en-GB" sz="2000" b="1" dirty="0">
                <a:solidFill>
                  <a:srgbClr val="00B4F1"/>
                </a:solidFill>
              </a:rPr>
              <a:t>Demos and Exercises</a:t>
            </a:r>
            <a:r>
              <a:rPr lang="en-GB" sz="2000" b="1" dirty="0" smtClean="0"/>
              <a:t>)</a:t>
            </a:r>
            <a:endParaRPr lang="en-GB" sz="2000" b="1" dirty="0"/>
          </a:p>
          <a:p>
            <a:endParaRPr lang="en-GB" sz="2000" b="1" dirty="0"/>
          </a:p>
          <a:p>
            <a:r>
              <a:rPr lang="en-GB" sz="2000" b="1" dirty="0"/>
              <a:t>II. Individual Assignment (</a:t>
            </a:r>
            <a:r>
              <a:rPr lang="en-GB" sz="2000" b="1" dirty="0">
                <a:solidFill>
                  <a:srgbClr val="00B4F1"/>
                </a:solidFill>
              </a:rPr>
              <a:t>will be explained at the end of the class</a:t>
            </a:r>
            <a:r>
              <a:rPr lang="en-GB" sz="2000" b="1" dirty="0"/>
              <a:t>)</a:t>
            </a:r>
            <a:endParaRPr lang="es-ES" sz="2000" dirty="0"/>
          </a:p>
          <a:p>
            <a:pPr marL="376238"/>
            <a:r>
              <a:rPr lang="en-GB" sz="2000" dirty="0"/>
              <a:t>Use </a:t>
            </a:r>
            <a:r>
              <a:rPr lang="en-GB" sz="2000" dirty="0" smtClean="0"/>
              <a:t>a dataset (called “1_Titanic “) in </a:t>
            </a:r>
            <a:r>
              <a:rPr lang="en-US" sz="2000" dirty="0"/>
              <a:t>Pandas </a:t>
            </a:r>
            <a:r>
              <a:rPr lang="en-US" sz="2000" dirty="0" err="1" smtClean="0"/>
              <a:t>DataFrame</a:t>
            </a:r>
            <a:r>
              <a:rPr lang="en-GB" sz="2000" dirty="0" smtClean="0"/>
              <a:t>: </a:t>
            </a:r>
            <a:endParaRPr lang="es-ES" sz="2000" dirty="0"/>
          </a:p>
          <a:p>
            <a:pPr marL="719138" indent="-342900">
              <a:buFont typeface="Arial" panose="020B0604020202020204" pitchFamily="34" charset="0"/>
              <a:buChar char="•"/>
            </a:pPr>
            <a:r>
              <a:rPr lang="en-US" sz="2000" dirty="0" smtClean="0"/>
              <a:t>Perform Descriptive Statistics.</a:t>
            </a:r>
            <a:endParaRPr lang="es-ES" sz="2000" dirty="0"/>
          </a:p>
          <a:p>
            <a:pPr marL="719138" indent="-342900">
              <a:buFont typeface="Arial" panose="020B0604020202020204" pitchFamily="34" charset="0"/>
              <a:buChar char="•"/>
            </a:pPr>
            <a:r>
              <a:rPr lang="en-US" sz="2000" dirty="0"/>
              <a:t>Commit scripts to your </a:t>
            </a:r>
            <a:r>
              <a:rPr lang="en-US" sz="2000" dirty="0" err="1" smtClean="0"/>
              <a:t>Git</a:t>
            </a:r>
            <a:r>
              <a:rPr lang="en-US" sz="2000" dirty="0" smtClean="0"/>
              <a:t>. </a:t>
            </a:r>
          </a:p>
          <a:p>
            <a:pPr marL="719138" indent="-342900">
              <a:buFont typeface="Arial" panose="020B0604020202020204" pitchFamily="34" charset="0"/>
              <a:buChar char="•"/>
            </a:pPr>
            <a:r>
              <a:rPr lang="en-US" sz="2000" dirty="0" smtClean="0"/>
              <a:t>Create your </a:t>
            </a:r>
            <a:r>
              <a:rPr lang="en-US" sz="2000" dirty="0"/>
              <a:t>repository </a:t>
            </a:r>
            <a:r>
              <a:rPr lang="en-US" sz="2000" dirty="0" smtClean="0"/>
              <a:t>“</a:t>
            </a:r>
            <a:r>
              <a:rPr lang="en-US" sz="2000" dirty="0" err="1" smtClean="0"/>
              <a:t>DataScienceFoundations</a:t>
            </a:r>
            <a:r>
              <a:rPr lang="en-US" sz="2000" dirty="0" smtClean="0"/>
              <a:t>”.</a:t>
            </a:r>
            <a:endParaRPr lang="es-ES" sz="2000" dirty="0"/>
          </a:p>
        </p:txBody>
      </p:sp>
      <p:sp>
        <p:nvSpPr>
          <p:cNvPr id="7"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a:solidFill>
                  <a:schemeClr val="tx1"/>
                </a:solidFill>
                <a:latin typeface="Arial" panose="020B0604020202020204" pitchFamily="34" charset="0"/>
                <a:cs typeface="Arial" panose="020B0604020202020204" pitchFamily="34" charset="0"/>
              </a:rPr>
              <a:t>Contents</a:t>
            </a:r>
          </a:p>
        </p:txBody>
      </p:sp>
      <p:pic>
        <p:nvPicPr>
          <p:cNvPr id="8" name="Picture 2" descr="C:\Users\jordi.selles\Desktop\logo_EURECAT_Alta.jpg">
            <a:extLst>
              <a:ext uri="{FF2B5EF4-FFF2-40B4-BE49-F238E27FC236}">
                <a16:creationId xmlns="" xmlns:a16="http://schemas.microsoft.com/office/drawing/2014/main"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1925" y="3966596"/>
            <a:ext cx="3227014" cy="2891404"/>
          </a:xfrm>
          <a:prstGeom prst="rect">
            <a:avLst/>
          </a:prstGeom>
        </p:spPr>
      </p:pic>
    </p:spTree>
    <p:extLst>
      <p:ext uri="{BB962C8B-B14F-4D97-AF65-F5344CB8AC3E}">
        <p14:creationId xmlns:p14="http://schemas.microsoft.com/office/powerpoint/2010/main" val="40422851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506234" y="975698"/>
            <a:ext cx="6904454" cy="646331"/>
          </a:xfrm>
          <a:prstGeom prst="rect">
            <a:avLst/>
          </a:prstGeom>
          <a:noFill/>
        </p:spPr>
        <p:txBody>
          <a:bodyPr wrap="none" rtlCol="0">
            <a:spAutoFit/>
          </a:bodyPr>
          <a:lstStyle/>
          <a:p>
            <a:pPr algn="ctr"/>
            <a:r>
              <a:rPr lang="en-US" sz="3600" b="1" dirty="0" smtClean="0">
                <a:latin typeface="Arial" charset="0"/>
                <a:ea typeface="Arial" charset="0"/>
                <a:cs typeface="Arial" charset="0"/>
              </a:rPr>
              <a:t>What </a:t>
            </a:r>
            <a:r>
              <a:rPr lang="en-US" sz="3600" b="1" dirty="0">
                <a:latin typeface="Arial" charset="0"/>
                <a:ea typeface="Arial" charset="0"/>
                <a:cs typeface="Arial" charset="0"/>
              </a:rPr>
              <a:t>is </a:t>
            </a:r>
            <a:r>
              <a:rPr lang="en-US" sz="3600" b="1" dirty="0" smtClean="0">
                <a:latin typeface="Arial" charset="0"/>
                <a:ea typeface="Arial" charset="0"/>
                <a:cs typeface="Arial" charset="0"/>
              </a:rPr>
              <a:t>Descriptive Statistics?</a:t>
            </a:r>
            <a:endParaRPr lang="en-US" sz="3600" b="1" dirty="0">
              <a:latin typeface="Arial" charset="0"/>
              <a:ea typeface="Arial" charset="0"/>
              <a:cs typeface="Arial" charset="0"/>
            </a:endParaRPr>
          </a:p>
        </p:txBody>
      </p:sp>
      <p:pic>
        <p:nvPicPr>
          <p:cNvPr id="38" name="Imagen 11" descr="Logo-BTS.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7000"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0" y="1575962"/>
            <a:ext cx="9906000" cy="1908215"/>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es-ES" dirty="0" smtClean="0"/>
              <a:t>Descriptive </a:t>
            </a:r>
            <a:r>
              <a:rPr lang="en-US" altLang="es-ES" dirty="0"/>
              <a:t>Statistics are u</a:t>
            </a:r>
            <a:r>
              <a:rPr lang="en-US" altLang="es-ES" dirty="0" smtClean="0"/>
              <a:t>sed </a:t>
            </a:r>
            <a:r>
              <a:rPr lang="en-US" altLang="es-ES" dirty="0"/>
              <a:t>by </a:t>
            </a:r>
            <a:r>
              <a:rPr lang="en-US" altLang="es-ES" dirty="0" smtClean="0"/>
              <a:t>researchers </a:t>
            </a:r>
            <a:r>
              <a:rPr lang="en-US" altLang="es-ES" dirty="0"/>
              <a:t>to </a:t>
            </a:r>
            <a:r>
              <a:rPr lang="en-US" altLang="es-ES" dirty="0" smtClean="0"/>
              <a:t>report </a:t>
            </a:r>
            <a:r>
              <a:rPr lang="en-US" altLang="es-ES" dirty="0"/>
              <a:t>on </a:t>
            </a:r>
            <a:r>
              <a:rPr lang="en-US" altLang="es-ES" sz="2000" b="1" dirty="0">
                <a:solidFill>
                  <a:srgbClr val="00B4F1"/>
                </a:solidFill>
              </a:rPr>
              <a:t>Populations</a:t>
            </a:r>
            <a:r>
              <a:rPr lang="en-US" altLang="es-ES" dirty="0"/>
              <a:t> and </a:t>
            </a:r>
            <a:r>
              <a:rPr lang="en-US" altLang="es-ES" sz="2000" b="1" dirty="0">
                <a:solidFill>
                  <a:srgbClr val="00B4F1"/>
                </a:solidFill>
              </a:rPr>
              <a:t>Samples</a:t>
            </a:r>
            <a:r>
              <a:rPr lang="en-US" altLang="es-ES" dirty="0" smtClean="0"/>
              <a:t>.</a:t>
            </a:r>
          </a:p>
          <a:p>
            <a:pPr marL="285750" indent="-285750" fontAlgn="base">
              <a:buFont typeface="Arial" panose="020B0604020202020204" pitchFamily="34" charset="0"/>
              <a:buChar char="•"/>
            </a:pPr>
            <a:r>
              <a:rPr lang="en-US" altLang="es-ES" dirty="0" smtClean="0"/>
              <a:t>In Sociology: </a:t>
            </a:r>
            <a:r>
              <a:rPr lang="en-US" altLang="es-ES" sz="2000" b="1" dirty="0">
                <a:solidFill>
                  <a:srgbClr val="00B4F1"/>
                </a:solidFill>
              </a:rPr>
              <a:t>summary descriptions </a:t>
            </a:r>
            <a:r>
              <a:rPr lang="en-US" altLang="es-ES" dirty="0"/>
              <a:t>of measurements (</a:t>
            </a:r>
            <a:r>
              <a:rPr lang="en-US" altLang="es-ES" sz="2000" b="1" dirty="0">
                <a:solidFill>
                  <a:srgbClr val="00B4F1"/>
                </a:solidFill>
              </a:rPr>
              <a:t>variables</a:t>
            </a:r>
            <a:r>
              <a:rPr lang="en-US" altLang="es-ES" dirty="0"/>
              <a:t>) taken about a </a:t>
            </a:r>
            <a:r>
              <a:rPr lang="en-US" altLang="es-ES" sz="2000" b="1" dirty="0">
                <a:solidFill>
                  <a:srgbClr val="00B4F1"/>
                </a:solidFill>
              </a:rPr>
              <a:t>group of people</a:t>
            </a:r>
            <a:r>
              <a:rPr lang="en-US" altLang="es-ES" dirty="0" smtClean="0"/>
              <a:t>.</a:t>
            </a:r>
          </a:p>
          <a:p>
            <a:pPr marL="285750" indent="-285750" fontAlgn="base">
              <a:buFont typeface="Arial" panose="020B0604020202020204" pitchFamily="34" charset="0"/>
              <a:buChar char="•"/>
            </a:pPr>
            <a:r>
              <a:rPr lang="en-US" altLang="es-ES" dirty="0" smtClean="0"/>
              <a:t>By summarizing information</a:t>
            </a:r>
            <a:r>
              <a:rPr lang="en-US" altLang="es-ES" dirty="0"/>
              <a:t>, Descriptive Statistics </a:t>
            </a:r>
            <a:r>
              <a:rPr lang="en-US" altLang="es-ES" sz="2000" b="1" dirty="0">
                <a:solidFill>
                  <a:srgbClr val="00B4F1"/>
                </a:solidFill>
              </a:rPr>
              <a:t>speed up </a:t>
            </a:r>
            <a:r>
              <a:rPr lang="en-US" altLang="es-ES" dirty="0"/>
              <a:t>and </a:t>
            </a:r>
            <a:r>
              <a:rPr lang="en-US" altLang="es-ES" sz="2000" b="1" dirty="0">
                <a:solidFill>
                  <a:srgbClr val="00B4F1"/>
                </a:solidFill>
              </a:rPr>
              <a:t>simplify comprehension </a:t>
            </a:r>
            <a:r>
              <a:rPr lang="en-US" altLang="es-ES" dirty="0"/>
              <a:t>of a </a:t>
            </a:r>
            <a:r>
              <a:rPr lang="en-US" altLang="es-ES" sz="2000" b="1" dirty="0">
                <a:solidFill>
                  <a:srgbClr val="00B4F1"/>
                </a:solidFill>
              </a:rPr>
              <a:t>Group’s Characteristics</a:t>
            </a:r>
            <a:r>
              <a:rPr lang="en-US" altLang="es-ES" dirty="0" smtClean="0"/>
              <a:t>.</a:t>
            </a:r>
            <a:endParaRPr lang="en-US" altLang="es-ES" dirty="0"/>
          </a:p>
          <a:p>
            <a:pPr marL="285750" indent="-285750" fontAlgn="base">
              <a:buFont typeface="Arial" panose="020B0604020202020204" pitchFamily="34" charset="0"/>
              <a:buChar char="•"/>
            </a:pPr>
            <a:endParaRPr lang="en-US" dirty="0"/>
          </a:p>
        </p:txBody>
      </p:sp>
      <p:sp>
        <p:nvSpPr>
          <p:cNvPr id="7" name="AutoShape 4"/>
          <p:cNvSpPr>
            <a:spLocks noChangeArrowheads="1"/>
          </p:cNvSpPr>
          <p:nvPr/>
        </p:nvSpPr>
        <p:spPr bwMode="auto">
          <a:xfrm>
            <a:off x="8606747" y="48997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8" name="Text Box 5"/>
          <p:cNvSpPr txBox="1">
            <a:spLocks noChangeArrowheads="1"/>
          </p:cNvSpPr>
          <p:nvPr/>
        </p:nvSpPr>
        <p:spPr bwMode="auto">
          <a:xfrm>
            <a:off x="4339547" y="6499927"/>
            <a:ext cx="167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s-ES" dirty="0"/>
              <a:t>Population</a:t>
            </a:r>
          </a:p>
        </p:txBody>
      </p:sp>
      <p:sp>
        <p:nvSpPr>
          <p:cNvPr id="9" name="Oval 6"/>
          <p:cNvSpPr>
            <a:spLocks noChangeArrowheads="1"/>
          </p:cNvSpPr>
          <p:nvPr/>
        </p:nvSpPr>
        <p:spPr bwMode="auto">
          <a:xfrm>
            <a:off x="2891747" y="2918527"/>
            <a:ext cx="4038600" cy="3505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 name="AutoShape 7"/>
          <p:cNvSpPr>
            <a:spLocks noChangeArrowheads="1"/>
          </p:cNvSpPr>
          <p:nvPr/>
        </p:nvSpPr>
        <p:spPr bwMode="auto">
          <a:xfrm>
            <a:off x="4187147" y="36043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1" name="AutoShape 8"/>
          <p:cNvSpPr>
            <a:spLocks noChangeArrowheads="1"/>
          </p:cNvSpPr>
          <p:nvPr/>
        </p:nvSpPr>
        <p:spPr bwMode="auto">
          <a:xfrm>
            <a:off x="4339547" y="37567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2" name="AutoShape 9"/>
          <p:cNvSpPr>
            <a:spLocks noChangeArrowheads="1"/>
          </p:cNvSpPr>
          <p:nvPr/>
        </p:nvSpPr>
        <p:spPr bwMode="auto">
          <a:xfrm>
            <a:off x="4491947" y="39091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3" name="AutoShape 10"/>
          <p:cNvSpPr>
            <a:spLocks noChangeArrowheads="1"/>
          </p:cNvSpPr>
          <p:nvPr/>
        </p:nvSpPr>
        <p:spPr bwMode="auto">
          <a:xfrm>
            <a:off x="4720547" y="33757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4" name="AutoShape 11"/>
          <p:cNvSpPr>
            <a:spLocks noChangeArrowheads="1"/>
          </p:cNvSpPr>
          <p:nvPr/>
        </p:nvSpPr>
        <p:spPr bwMode="auto">
          <a:xfrm>
            <a:off x="4796747" y="42139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5" name="AutoShape 12"/>
          <p:cNvSpPr>
            <a:spLocks noChangeArrowheads="1"/>
          </p:cNvSpPr>
          <p:nvPr/>
        </p:nvSpPr>
        <p:spPr bwMode="auto">
          <a:xfrm>
            <a:off x="4949147" y="43663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6" name="AutoShape 13"/>
          <p:cNvSpPr>
            <a:spLocks noChangeArrowheads="1"/>
          </p:cNvSpPr>
          <p:nvPr/>
        </p:nvSpPr>
        <p:spPr bwMode="auto">
          <a:xfrm>
            <a:off x="5101547" y="45187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7" name="AutoShape 14"/>
          <p:cNvSpPr>
            <a:spLocks noChangeArrowheads="1"/>
          </p:cNvSpPr>
          <p:nvPr/>
        </p:nvSpPr>
        <p:spPr bwMode="auto">
          <a:xfrm>
            <a:off x="5330147" y="36805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8" name="AutoShape 15"/>
          <p:cNvSpPr>
            <a:spLocks noChangeArrowheads="1"/>
          </p:cNvSpPr>
          <p:nvPr/>
        </p:nvSpPr>
        <p:spPr bwMode="auto">
          <a:xfrm>
            <a:off x="5406347" y="48235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9" name="AutoShape 16"/>
          <p:cNvSpPr>
            <a:spLocks noChangeArrowheads="1"/>
          </p:cNvSpPr>
          <p:nvPr/>
        </p:nvSpPr>
        <p:spPr bwMode="auto">
          <a:xfrm>
            <a:off x="5558747" y="49759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0" name="AutoShape 17"/>
          <p:cNvSpPr>
            <a:spLocks noChangeArrowheads="1"/>
          </p:cNvSpPr>
          <p:nvPr/>
        </p:nvSpPr>
        <p:spPr bwMode="auto">
          <a:xfrm>
            <a:off x="5025347" y="54331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1" name="AutoShape 18"/>
          <p:cNvSpPr>
            <a:spLocks noChangeArrowheads="1"/>
          </p:cNvSpPr>
          <p:nvPr/>
        </p:nvSpPr>
        <p:spPr bwMode="auto">
          <a:xfrm>
            <a:off x="3653747" y="49759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2" name="AutoShape 19"/>
          <p:cNvSpPr>
            <a:spLocks noChangeArrowheads="1"/>
          </p:cNvSpPr>
          <p:nvPr/>
        </p:nvSpPr>
        <p:spPr bwMode="auto">
          <a:xfrm>
            <a:off x="4491947" y="45187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 name="AutoShape 20"/>
          <p:cNvSpPr>
            <a:spLocks noChangeArrowheads="1"/>
          </p:cNvSpPr>
          <p:nvPr/>
        </p:nvSpPr>
        <p:spPr bwMode="auto">
          <a:xfrm>
            <a:off x="3425147" y="39853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4" name="AutoShape 21"/>
          <p:cNvSpPr>
            <a:spLocks noChangeArrowheads="1"/>
          </p:cNvSpPr>
          <p:nvPr/>
        </p:nvSpPr>
        <p:spPr bwMode="auto">
          <a:xfrm>
            <a:off x="6244547" y="39853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5" name="AutoShape 22"/>
          <p:cNvSpPr>
            <a:spLocks noChangeArrowheads="1"/>
          </p:cNvSpPr>
          <p:nvPr/>
        </p:nvSpPr>
        <p:spPr bwMode="auto">
          <a:xfrm>
            <a:off x="4415747" y="51283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6" name="AutoShape 23"/>
          <p:cNvSpPr>
            <a:spLocks noChangeArrowheads="1"/>
          </p:cNvSpPr>
          <p:nvPr/>
        </p:nvSpPr>
        <p:spPr bwMode="auto">
          <a:xfrm>
            <a:off x="4949147" y="43663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7" name="AutoShape 24"/>
          <p:cNvSpPr>
            <a:spLocks noChangeArrowheads="1"/>
          </p:cNvSpPr>
          <p:nvPr/>
        </p:nvSpPr>
        <p:spPr bwMode="auto">
          <a:xfrm>
            <a:off x="5101547" y="45187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8" name="AutoShape 25"/>
          <p:cNvSpPr>
            <a:spLocks noChangeArrowheads="1"/>
          </p:cNvSpPr>
          <p:nvPr/>
        </p:nvSpPr>
        <p:spPr bwMode="auto">
          <a:xfrm>
            <a:off x="3806147" y="51283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9" name="AutoShape 26"/>
          <p:cNvSpPr>
            <a:spLocks noChangeArrowheads="1"/>
          </p:cNvSpPr>
          <p:nvPr/>
        </p:nvSpPr>
        <p:spPr bwMode="auto">
          <a:xfrm>
            <a:off x="4644347" y="46711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1" name="AutoShape 27"/>
          <p:cNvSpPr>
            <a:spLocks noChangeArrowheads="1"/>
          </p:cNvSpPr>
          <p:nvPr/>
        </p:nvSpPr>
        <p:spPr bwMode="auto">
          <a:xfrm>
            <a:off x="3577547" y="41377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2" name="AutoShape 28"/>
          <p:cNvSpPr>
            <a:spLocks noChangeArrowheads="1"/>
          </p:cNvSpPr>
          <p:nvPr/>
        </p:nvSpPr>
        <p:spPr bwMode="auto">
          <a:xfrm>
            <a:off x="4568147" y="52807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3" name="AutoShape 29"/>
          <p:cNvSpPr>
            <a:spLocks noChangeArrowheads="1"/>
          </p:cNvSpPr>
          <p:nvPr/>
        </p:nvSpPr>
        <p:spPr bwMode="auto">
          <a:xfrm>
            <a:off x="5101547" y="45187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4" name="AutoShape 30"/>
          <p:cNvSpPr>
            <a:spLocks noChangeArrowheads="1"/>
          </p:cNvSpPr>
          <p:nvPr/>
        </p:nvSpPr>
        <p:spPr bwMode="auto">
          <a:xfrm>
            <a:off x="5253947" y="46711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5" name="AutoShape 31"/>
          <p:cNvSpPr>
            <a:spLocks noChangeArrowheads="1"/>
          </p:cNvSpPr>
          <p:nvPr/>
        </p:nvSpPr>
        <p:spPr bwMode="auto">
          <a:xfrm>
            <a:off x="3958547" y="52807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6" name="AutoShape 32"/>
          <p:cNvSpPr>
            <a:spLocks noChangeArrowheads="1"/>
          </p:cNvSpPr>
          <p:nvPr/>
        </p:nvSpPr>
        <p:spPr bwMode="auto">
          <a:xfrm>
            <a:off x="4796747" y="48235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7" name="AutoShape 33"/>
          <p:cNvSpPr>
            <a:spLocks noChangeArrowheads="1"/>
          </p:cNvSpPr>
          <p:nvPr/>
        </p:nvSpPr>
        <p:spPr bwMode="auto">
          <a:xfrm>
            <a:off x="3729947" y="42901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9" name="AutoShape 34"/>
          <p:cNvSpPr>
            <a:spLocks noChangeArrowheads="1"/>
          </p:cNvSpPr>
          <p:nvPr/>
        </p:nvSpPr>
        <p:spPr bwMode="auto">
          <a:xfrm>
            <a:off x="4720547" y="54331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40" name="AutoShape 35"/>
          <p:cNvSpPr>
            <a:spLocks noChangeArrowheads="1"/>
          </p:cNvSpPr>
          <p:nvPr/>
        </p:nvSpPr>
        <p:spPr bwMode="auto">
          <a:xfrm>
            <a:off x="4872947" y="35281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41" name="AutoShape 36"/>
          <p:cNvSpPr>
            <a:spLocks noChangeArrowheads="1"/>
          </p:cNvSpPr>
          <p:nvPr/>
        </p:nvSpPr>
        <p:spPr bwMode="auto">
          <a:xfrm>
            <a:off x="4949147" y="43663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42" name="AutoShape 37"/>
          <p:cNvSpPr>
            <a:spLocks noChangeArrowheads="1"/>
          </p:cNvSpPr>
          <p:nvPr/>
        </p:nvSpPr>
        <p:spPr bwMode="auto">
          <a:xfrm>
            <a:off x="5482547" y="38329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43" name="AutoShape 38"/>
          <p:cNvSpPr>
            <a:spLocks noChangeArrowheads="1"/>
          </p:cNvSpPr>
          <p:nvPr/>
        </p:nvSpPr>
        <p:spPr bwMode="auto">
          <a:xfrm>
            <a:off x="9063947" y="52807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44" name="AutoShape 39"/>
          <p:cNvSpPr>
            <a:spLocks noChangeArrowheads="1"/>
          </p:cNvSpPr>
          <p:nvPr/>
        </p:nvSpPr>
        <p:spPr bwMode="auto">
          <a:xfrm>
            <a:off x="8454347" y="52807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45" name="AutoShape 40"/>
          <p:cNvSpPr>
            <a:spLocks noChangeArrowheads="1"/>
          </p:cNvSpPr>
          <p:nvPr/>
        </p:nvSpPr>
        <p:spPr bwMode="auto">
          <a:xfrm>
            <a:off x="5634947" y="39853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46" name="AutoShape 41"/>
          <p:cNvSpPr>
            <a:spLocks noChangeArrowheads="1"/>
          </p:cNvSpPr>
          <p:nvPr/>
        </p:nvSpPr>
        <p:spPr bwMode="auto">
          <a:xfrm>
            <a:off x="5177747" y="38329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47" name="AutoShape 42"/>
          <p:cNvSpPr>
            <a:spLocks noChangeArrowheads="1"/>
          </p:cNvSpPr>
          <p:nvPr/>
        </p:nvSpPr>
        <p:spPr bwMode="auto">
          <a:xfrm>
            <a:off x="5253947" y="46711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48" name="AutoShape 43"/>
          <p:cNvSpPr>
            <a:spLocks noChangeArrowheads="1"/>
          </p:cNvSpPr>
          <p:nvPr/>
        </p:nvSpPr>
        <p:spPr bwMode="auto">
          <a:xfrm>
            <a:off x="5787347" y="41377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49" name="AutoShape 44"/>
          <p:cNvSpPr>
            <a:spLocks noChangeArrowheads="1"/>
          </p:cNvSpPr>
          <p:nvPr/>
        </p:nvSpPr>
        <p:spPr bwMode="auto">
          <a:xfrm>
            <a:off x="5330147" y="39853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50" name="AutoShape 45"/>
          <p:cNvSpPr>
            <a:spLocks noChangeArrowheads="1"/>
          </p:cNvSpPr>
          <p:nvPr/>
        </p:nvSpPr>
        <p:spPr bwMode="auto">
          <a:xfrm>
            <a:off x="5406347" y="48235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51" name="AutoShape 46"/>
          <p:cNvSpPr>
            <a:spLocks noChangeArrowheads="1"/>
          </p:cNvSpPr>
          <p:nvPr/>
        </p:nvSpPr>
        <p:spPr bwMode="auto">
          <a:xfrm>
            <a:off x="5939747" y="4290127"/>
            <a:ext cx="457200" cy="4572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52" name="AutoShape 47"/>
          <p:cNvSpPr>
            <a:spLocks noChangeArrowheads="1"/>
          </p:cNvSpPr>
          <p:nvPr/>
        </p:nvSpPr>
        <p:spPr bwMode="auto">
          <a:xfrm rot="12329854">
            <a:off x="6396947" y="4823527"/>
            <a:ext cx="1676400" cy="228600"/>
          </a:xfrm>
          <a:prstGeom prst="leftArrow">
            <a:avLst>
              <a:gd name="adj1" fmla="val 50000"/>
              <a:gd name="adj2" fmla="val 18333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53" name="Text Box 50"/>
          <p:cNvSpPr txBox="1">
            <a:spLocks noChangeArrowheads="1"/>
          </p:cNvSpPr>
          <p:nvPr/>
        </p:nvSpPr>
        <p:spPr bwMode="auto">
          <a:xfrm>
            <a:off x="8530547" y="6491990"/>
            <a:ext cx="990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s-ES"/>
              <a:t>Sample</a:t>
            </a:r>
          </a:p>
        </p:txBody>
      </p:sp>
      <p:sp>
        <p:nvSpPr>
          <p:cNvPr id="54" name="AutoShape 51"/>
          <p:cNvSpPr>
            <a:spLocks noChangeArrowheads="1"/>
          </p:cNvSpPr>
          <p:nvPr/>
        </p:nvSpPr>
        <p:spPr bwMode="auto">
          <a:xfrm>
            <a:off x="8454347" y="4442527"/>
            <a:ext cx="1143000" cy="1828800"/>
          </a:xfrm>
          <a:prstGeom prst="can">
            <a:avLst>
              <a:gd name="adj" fmla="val 4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Tree>
    <p:extLst>
      <p:ext uri="{BB962C8B-B14F-4D97-AF65-F5344CB8AC3E}">
        <p14:creationId xmlns:p14="http://schemas.microsoft.com/office/powerpoint/2010/main" val="110690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506234" y="975698"/>
            <a:ext cx="6904454" cy="646331"/>
          </a:xfrm>
          <a:prstGeom prst="rect">
            <a:avLst/>
          </a:prstGeom>
          <a:noFill/>
        </p:spPr>
        <p:txBody>
          <a:bodyPr wrap="none" rtlCol="0">
            <a:spAutoFit/>
          </a:bodyPr>
          <a:lstStyle/>
          <a:p>
            <a:pPr algn="ctr"/>
            <a:r>
              <a:rPr lang="en-US" sz="3600" b="1" dirty="0" smtClean="0">
                <a:latin typeface="Arial" charset="0"/>
                <a:ea typeface="Arial" charset="0"/>
                <a:cs typeface="Arial" charset="0"/>
              </a:rPr>
              <a:t>What </a:t>
            </a:r>
            <a:r>
              <a:rPr lang="en-US" sz="3600" b="1" dirty="0">
                <a:latin typeface="Arial" charset="0"/>
                <a:ea typeface="Arial" charset="0"/>
                <a:cs typeface="Arial" charset="0"/>
              </a:rPr>
              <a:t>is </a:t>
            </a:r>
            <a:r>
              <a:rPr lang="en-US" sz="3600" b="1" dirty="0" smtClean="0">
                <a:latin typeface="Arial" charset="0"/>
                <a:ea typeface="Arial" charset="0"/>
                <a:cs typeface="Arial" charset="0"/>
              </a:rPr>
              <a:t>Descriptive Statistics?</a:t>
            </a:r>
            <a:endParaRPr lang="en-US" sz="3600" b="1" dirty="0">
              <a:latin typeface="Arial" charset="0"/>
              <a:ea typeface="Arial" charset="0"/>
              <a:cs typeface="Arial" charset="0"/>
            </a:endParaRPr>
          </a:p>
        </p:txBody>
      </p:sp>
      <p:pic>
        <p:nvPicPr>
          <p:cNvPr id="38" name="Imagen 11" descr="Logo-BTS.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7000"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0" y="1673620"/>
            <a:ext cx="9906000" cy="5262979"/>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es-ES" dirty="0" smtClean="0"/>
              <a:t>One </a:t>
            </a:r>
            <a:r>
              <a:rPr lang="en-US" altLang="es-ES" dirty="0"/>
              <a:t>of the most basic ways to split statistics is to break it into two categories: </a:t>
            </a:r>
            <a:r>
              <a:rPr lang="en-US" altLang="es-ES" sz="2000" b="1" dirty="0">
                <a:solidFill>
                  <a:srgbClr val="00B4F1"/>
                </a:solidFill>
              </a:rPr>
              <a:t>descriptive </a:t>
            </a:r>
            <a:r>
              <a:rPr lang="en-US" altLang="es-ES" dirty="0"/>
              <a:t>and </a:t>
            </a:r>
            <a:r>
              <a:rPr lang="en-US" altLang="es-ES" sz="2000" b="1" dirty="0">
                <a:solidFill>
                  <a:srgbClr val="00B4F1"/>
                </a:solidFill>
              </a:rPr>
              <a:t>inferential</a:t>
            </a:r>
            <a:r>
              <a:rPr lang="en-US" altLang="es-ES" dirty="0" smtClean="0"/>
              <a:t>.</a:t>
            </a:r>
            <a:endParaRPr lang="en-US" altLang="es-ES" dirty="0"/>
          </a:p>
          <a:p>
            <a:pPr marL="285750" indent="-285750" fontAlgn="base">
              <a:buFont typeface="Arial" panose="020B0604020202020204" pitchFamily="34" charset="0"/>
              <a:buChar char="•"/>
            </a:pPr>
            <a:endParaRPr lang="en-US" altLang="es-ES" dirty="0"/>
          </a:p>
          <a:p>
            <a:pPr marL="285750" indent="-285750" fontAlgn="base">
              <a:buFont typeface="Arial" panose="020B0604020202020204" pitchFamily="34" charset="0"/>
              <a:buChar char="•"/>
            </a:pPr>
            <a:r>
              <a:rPr lang="en-US" altLang="es-ES" sz="2000" b="1" dirty="0">
                <a:solidFill>
                  <a:srgbClr val="00B4F1"/>
                </a:solidFill>
              </a:rPr>
              <a:t>Inferential statistics </a:t>
            </a:r>
            <a:r>
              <a:rPr lang="en-US" altLang="es-ES" dirty="0" smtClean="0"/>
              <a:t>- takes </a:t>
            </a:r>
            <a:r>
              <a:rPr lang="en-US" altLang="es-ES" dirty="0"/>
              <a:t>part of a population and attempts to </a:t>
            </a:r>
            <a:r>
              <a:rPr lang="en-US" altLang="es-ES" dirty="0" smtClean="0"/>
              <a:t>infer </a:t>
            </a:r>
            <a:r>
              <a:rPr lang="en-US" altLang="es-ES" dirty="0"/>
              <a:t>something about the entire population. </a:t>
            </a:r>
            <a:r>
              <a:rPr lang="en-US" altLang="es-ES" dirty="0" smtClean="0"/>
              <a:t>For example, I </a:t>
            </a:r>
            <a:r>
              <a:rPr lang="en-US" altLang="es-ES" dirty="0"/>
              <a:t>interview 100 likely voters about who they're going to vote for, and </a:t>
            </a:r>
            <a:r>
              <a:rPr lang="en-US" altLang="es-ES" dirty="0" smtClean="0"/>
              <a:t>infer </a:t>
            </a:r>
            <a:r>
              <a:rPr lang="en-US" altLang="es-ES" dirty="0"/>
              <a:t>who is going to win an election</a:t>
            </a:r>
            <a:r>
              <a:rPr lang="en-US" altLang="es-ES" dirty="0" smtClean="0"/>
              <a:t>.</a:t>
            </a:r>
          </a:p>
          <a:p>
            <a:pPr fontAlgn="base"/>
            <a:endParaRPr lang="en-US" altLang="es-ES" dirty="0"/>
          </a:p>
          <a:p>
            <a:pPr marL="285750" indent="-285750" fontAlgn="base">
              <a:buFont typeface="Arial" panose="020B0604020202020204" pitchFamily="34" charset="0"/>
              <a:buChar char="•"/>
            </a:pPr>
            <a:r>
              <a:rPr lang="en-US" altLang="es-ES" sz="2000" b="1" dirty="0">
                <a:solidFill>
                  <a:srgbClr val="00B4F1"/>
                </a:solidFill>
              </a:rPr>
              <a:t>Descriptive statistics </a:t>
            </a:r>
            <a:r>
              <a:rPr lang="en-US" altLang="es-ES" dirty="0" smtClean="0"/>
              <a:t>-  </a:t>
            </a:r>
            <a:r>
              <a:rPr lang="en-US" altLang="es-ES" dirty="0"/>
              <a:t>describes only the numbers you have right in front of you. </a:t>
            </a:r>
            <a:r>
              <a:rPr lang="en-US" altLang="es-ES" dirty="0" smtClean="0"/>
              <a:t>For example, I </a:t>
            </a:r>
            <a:r>
              <a:rPr lang="en-US" altLang="es-ES" dirty="0"/>
              <a:t>have a list of all the planes that took off from the airport yesterday, and they were on average ten minutes late</a:t>
            </a:r>
            <a:r>
              <a:rPr lang="en-US" altLang="es-ES" dirty="0" smtClean="0"/>
              <a:t>.</a:t>
            </a:r>
          </a:p>
          <a:p>
            <a:pPr fontAlgn="base"/>
            <a:endParaRPr lang="en-US" altLang="es-ES" dirty="0"/>
          </a:p>
          <a:p>
            <a:pPr marL="285750" indent="-285750" fontAlgn="base">
              <a:buFont typeface="Arial" panose="020B0604020202020204" pitchFamily="34" charset="0"/>
              <a:buChar char="•"/>
            </a:pPr>
            <a:r>
              <a:rPr lang="en-US" altLang="es-ES" dirty="0"/>
              <a:t>We're going to be doing some </a:t>
            </a:r>
            <a:r>
              <a:rPr lang="en-US" altLang="es-ES" dirty="0" smtClean="0"/>
              <a:t>basic </a:t>
            </a:r>
            <a:r>
              <a:rPr lang="en-US" altLang="es-ES" dirty="0"/>
              <a:t>descriptive </a:t>
            </a:r>
            <a:r>
              <a:rPr lang="en-US" altLang="es-ES" dirty="0" smtClean="0"/>
              <a:t>statistics, </a:t>
            </a:r>
            <a:r>
              <a:rPr lang="en-US" altLang="es-ES" dirty="0"/>
              <a:t>because we sure aren't going to release our entire dataset to our clients. </a:t>
            </a:r>
            <a:r>
              <a:rPr lang="en-US" altLang="es-ES" sz="2000" b="1" dirty="0">
                <a:solidFill>
                  <a:srgbClr val="00B4F1"/>
                </a:solidFill>
              </a:rPr>
              <a:t>Summing it all up </a:t>
            </a:r>
            <a:r>
              <a:rPr lang="en-US" altLang="es-ES" dirty="0"/>
              <a:t>into a </a:t>
            </a:r>
            <a:r>
              <a:rPr lang="en-US" altLang="es-ES" sz="2000" b="1" dirty="0">
                <a:solidFill>
                  <a:srgbClr val="00B4F1"/>
                </a:solidFill>
              </a:rPr>
              <a:t>few numbers </a:t>
            </a:r>
            <a:r>
              <a:rPr lang="en-US" altLang="es-ES" dirty="0"/>
              <a:t>works much more nicely</a:t>
            </a:r>
            <a:r>
              <a:rPr lang="en-US" altLang="es-ES" dirty="0" smtClean="0"/>
              <a:t>.</a:t>
            </a:r>
          </a:p>
          <a:p>
            <a:pPr fontAlgn="base"/>
            <a:endParaRPr lang="en-US" altLang="es-ES" dirty="0"/>
          </a:p>
          <a:p>
            <a:pPr marL="285750" indent="-285750" fontAlgn="base">
              <a:buFont typeface="Arial" panose="020B0604020202020204" pitchFamily="34" charset="0"/>
              <a:buChar char="•"/>
            </a:pPr>
            <a:r>
              <a:rPr lang="en-US" altLang="es-ES" dirty="0"/>
              <a:t>You use descriptive statistics all the time! Averages! Maximums! Minimums! </a:t>
            </a:r>
            <a:endParaRPr lang="en-US" altLang="es-ES" dirty="0" smtClean="0"/>
          </a:p>
          <a:p>
            <a:pPr fontAlgn="base"/>
            <a:endParaRPr lang="en-US" altLang="es-ES" dirty="0"/>
          </a:p>
          <a:p>
            <a:pPr marL="285750" indent="-285750" fontAlgn="base">
              <a:buFont typeface="Arial" panose="020B0604020202020204" pitchFamily="34" charset="0"/>
              <a:buChar char="•"/>
            </a:pPr>
            <a:r>
              <a:rPr lang="en-US" altLang="es-ES" dirty="0"/>
              <a:t>We can break down descriptive statistics into a few major concepts, we'll talk about </a:t>
            </a:r>
            <a:r>
              <a:rPr lang="en-US" altLang="es-ES" sz="2000" b="1" dirty="0" smtClean="0">
                <a:solidFill>
                  <a:srgbClr val="00B4F1"/>
                </a:solidFill>
              </a:rPr>
              <a:t>central tendency</a:t>
            </a:r>
            <a:r>
              <a:rPr lang="en-US" altLang="es-ES" dirty="0"/>
              <a:t> </a:t>
            </a:r>
            <a:r>
              <a:rPr lang="en-US" altLang="es-ES" dirty="0" smtClean="0"/>
              <a:t>and </a:t>
            </a:r>
            <a:r>
              <a:rPr lang="en-US" altLang="es-ES" sz="2000" b="1" dirty="0" smtClean="0">
                <a:solidFill>
                  <a:srgbClr val="00B4F1"/>
                </a:solidFill>
              </a:rPr>
              <a:t>variability</a:t>
            </a:r>
            <a:r>
              <a:rPr lang="en-US" altLang="es-ES" dirty="0" smtClean="0"/>
              <a:t>. </a:t>
            </a:r>
            <a:endParaRPr lang="en-US" altLang="es-ES" dirty="0"/>
          </a:p>
        </p:txBody>
      </p:sp>
    </p:spTree>
    <p:extLst>
      <p:ext uri="{BB962C8B-B14F-4D97-AF65-F5344CB8AC3E}">
        <p14:creationId xmlns:p14="http://schemas.microsoft.com/office/powerpoint/2010/main" val="36844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536179" y="975698"/>
            <a:ext cx="6844567" cy="646331"/>
          </a:xfrm>
          <a:prstGeom prst="rect">
            <a:avLst/>
          </a:prstGeom>
          <a:noFill/>
        </p:spPr>
        <p:txBody>
          <a:bodyPr wrap="none" rtlCol="0">
            <a:spAutoFit/>
          </a:bodyPr>
          <a:lstStyle/>
          <a:p>
            <a:pPr algn="ctr"/>
            <a:r>
              <a:rPr lang="en-US" sz="3600" b="1" dirty="0" smtClean="0">
                <a:latin typeface="Arial" charset="0"/>
                <a:ea typeface="Arial" charset="0"/>
                <a:cs typeface="Arial" charset="0"/>
              </a:rPr>
              <a:t>Types of Descriptive Statistics</a:t>
            </a:r>
            <a:endParaRPr lang="en-US" sz="3600" b="1" dirty="0">
              <a:latin typeface="Arial" charset="0"/>
              <a:ea typeface="Arial" charset="0"/>
              <a:cs typeface="Arial" charset="0"/>
            </a:endParaRPr>
          </a:p>
        </p:txBody>
      </p:sp>
      <p:pic>
        <p:nvPicPr>
          <p:cNvPr id="38" name="Imagen 11" descr="Logo-BTS.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7000"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326097" y="1873827"/>
            <a:ext cx="8894968" cy="3610219"/>
          </a:xfrm>
          <a:prstGeom prst="rect">
            <a:avLst/>
          </a:prstGeom>
          <a:noFill/>
        </p:spPr>
        <p:txBody>
          <a:bodyPr wrap="square" rtlCol="0">
            <a:spAutoFit/>
          </a:bodyPr>
          <a:lstStyle/>
          <a:p>
            <a:pPr marL="742950" lvl="1" indent="-285750">
              <a:lnSpc>
                <a:spcPct val="90000"/>
              </a:lnSpc>
              <a:buFont typeface="Courier New" panose="02070309020205020404" pitchFamily="49" charset="0"/>
              <a:buChar char="o"/>
            </a:pPr>
            <a:r>
              <a:rPr lang="en-US" altLang="es-ES" sz="3200" b="1" dirty="0">
                <a:solidFill>
                  <a:srgbClr val="00B4F1"/>
                </a:solidFill>
              </a:rPr>
              <a:t>Organize </a:t>
            </a:r>
            <a:r>
              <a:rPr lang="en-US" altLang="es-ES" sz="3200" b="1" dirty="0" smtClean="0">
                <a:solidFill>
                  <a:srgbClr val="00B4F1"/>
                </a:solidFill>
              </a:rPr>
              <a:t>Data</a:t>
            </a:r>
            <a:r>
              <a:rPr lang="en-US" altLang="es-ES" sz="3000" dirty="0" smtClean="0"/>
              <a:t>:</a:t>
            </a:r>
          </a:p>
          <a:p>
            <a:pPr lvl="1">
              <a:lnSpc>
                <a:spcPct val="90000"/>
              </a:lnSpc>
            </a:pPr>
            <a:endParaRPr lang="en-US" altLang="es-ES" dirty="0"/>
          </a:p>
          <a:p>
            <a:pPr marL="742950" lvl="1" indent="-285750">
              <a:lnSpc>
                <a:spcPct val="90000"/>
              </a:lnSpc>
              <a:buFont typeface="Wingdings" panose="05000000000000000000" pitchFamily="2" charset="2"/>
              <a:buChar char="ü"/>
            </a:pPr>
            <a:r>
              <a:rPr lang="en-US" altLang="es-ES" sz="2400" dirty="0" smtClean="0"/>
              <a:t>Tables (Frequency, descriptive summary).</a:t>
            </a:r>
            <a:endParaRPr lang="en-US" altLang="es-ES" sz="2400" dirty="0"/>
          </a:p>
          <a:p>
            <a:pPr marL="742950" lvl="1" indent="-285750">
              <a:lnSpc>
                <a:spcPct val="90000"/>
              </a:lnSpc>
              <a:buFont typeface="Wingdings" panose="05000000000000000000" pitchFamily="2" charset="2"/>
              <a:buChar char="ü"/>
            </a:pPr>
            <a:r>
              <a:rPr lang="en-US" altLang="es-ES" sz="2400" dirty="0" smtClean="0"/>
              <a:t>Graphs (Histogram</a:t>
            </a:r>
            <a:r>
              <a:rPr lang="en-US" altLang="es-ES" sz="2400" dirty="0"/>
              <a:t>, Box-and-whisker </a:t>
            </a:r>
            <a:r>
              <a:rPr lang="en-US" altLang="es-ES" sz="2400" dirty="0" smtClean="0"/>
              <a:t>plots).</a:t>
            </a:r>
          </a:p>
          <a:p>
            <a:pPr lvl="1">
              <a:lnSpc>
                <a:spcPct val="90000"/>
              </a:lnSpc>
            </a:pPr>
            <a:endParaRPr lang="en-US" altLang="es-ES" dirty="0"/>
          </a:p>
          <a:p>
            <a:pPr marL="742950" lvl="1" indent="-285750">
              <a:lnSpc>
                <a:spcPct val="90000"/>
              </a:lnSpc>
              <a:buFont typeface="Courier New" panose="02070309020205020404" pitchFamily="49" charset="0"/>
              <a:buChar char="o"/>
            </a:pPr>
            <a:r>
              <a:rPr lang="en-US" altLang="es-ES" sz="3200" b="1" dirty="0">
                <a:solidFill>
                  <a:srgbClr val="00B4F1"/>
                </a:solidFill>
              </a:rPr>
              <a:t>Summarize Data</a:t>
            </a:r>
            <a:r>
              <a:rPr lang="en-US" altLang="es-ES" sz="3000" dirty="0" smtClean="0"/>
              <a:t>:</a:t>
            </a:r>
          </a:p>
          <a:p>
            <a:pPr lvl="1">
              <a:lnSpc>
                <a:spcPct val="90000"/>
              </a:lnSpc>
            </a:pPr>
            <a:endParaRPr lang="en-US" altLang="es-ES" dirty="0"/>
          </a:p>
          <a:p>
            <a:pPr marL="742950" lvl="1" indent="-285750">
              <a:lnSpc>
                <a:spcPct val="90000"/>
              </a:lnSpc>
              <a:buFont typeface="Wingdings" panose="05000000000000000000" pitchFamily="2" charset="2"/>
              <a:buChar char="ü"/>
            </a:pPr>
            <a:r>
              <a:rPr lang="en-US" altLang="es-ES" sz="2400" dirty="0"/>
              <a:t>Central </a:t>
            </a:r>
            <a:r>
              <a:rPr lang="en-US" altLang="es-ES" sz="2400" dirty="0" smtClean="0"/>
              <a:t>Tendency.</a:t>
            </a:r>
          </a:p>
          <a:p>
            <a:pPr marL="742950" lvl="1" indent="-285750">
              <a:lnSpc>
                <a:spcPct val="90000"/>
              </a:lnSpc>
              <a:buFont typeface="Wingdings" panose="05000000000000000000" pitchFamily="2" charset="2"/>
              <a:buChar char="ü"/>
            </a:pPr>
            <a:r>
              <a:rPr lang="en-US" altLang="es-ES" sz="2400" dirty="0" smtClean="0"/>
              <a:t>Variation.</a:t>
            </a:r>
            <a:endParaRPr lang="en-US" altLang="es-ES" sz="2400" dirty="0"/>
          </a:p>
          <a:p>
            <a:pPr marL="285750" indent="-285750" fontAlgn="base">
              <a:buFont typeface="Arial" panose="020B0604020202020204" pitchFamily="34" charset="0"/>
              <a:buChar char="•"/>
            </a:pPr>
            <a:endParaRPr lang="en-US" altLang="es-ES" dirty="0"/>
          </a:p>
          <a:p>
            <a:pPr marL="285750" indent="-285750" fontAlgn="base">
              <a:buFont typeface="Arial" panose="020B0604020202020204" pitchFamily="34" charset="0"/>
              <a:buChar char="•"/>
            </a:pPr>
            <a:endParaRPr lang="en-US" dirty="0"/>
          </a:p>
        </p:txBody>
      </p:sp>
      <p:pic>
        <p:nvPicPr>
          <p:cNvPr id="3" name="Imagen 2"/>
          <p:cNvPicPr>
            <a:picLocks noChangeAspect="1"/>
          </p:cNvPicPr>
          <p:nvPr/>
        </p:nvPicPr>
        <p:blipFill rotWithShape="1">
          <a:blip r:embed="rId3"/>
          <a:srcRect l="20702" t="58404" r="51068" b="16901"/>
          <a:stretch/>
        </p:blipFill>
        <p:spPr>
          <a:xfrm>
            <a:off x="7109534" y="3897296"/>
            <a:ext cx="2796466" cy="1376039"/>
          </a:xfrm>
          <a:prstGeom prst="rect">
            <a:avLst/>
          </a:prstGeom>
        </p:spPr>
      </p:pic>
      <p:pic>
        <p:nvPicPr>
          <p:cNvPr id="55" name="Imagen 54"/>
          <p:cNvPicPr>
            <a:picLocks noChangeAspect="1"/>
          </p:cNvPicPr>
          <p:nvPr/>
        </p:nvPicPr>
        <p:blipFill rotWithShape="1">
          <a:blip r:embed="rId3"/>
          <a:srcRect l="25613" t="23354" r="51068" b="51635"/>
          <a:stretch/>
        </p:blipFill>
        <p:spPr>
          <a:xfrm>
            <a:off x="6871855" y="1812245"/>
            <a:ext cx="2502963" cy="1510087"/>
          </a:xfrm>
          <a:prstGeom prst="rect">
            <a:avLst/>
          </a:prstGeom>
        </p:spPr>
      </p:pic>
      <p:pic>
        <p:nvPicPr>
          <p:cNvPr id="5" name="Imagen 4"/>
          <p:cNvPicPr>
            <a:picLocks noChangeAspect="1"/>
          </p:cNvPicPr>
          <p:nvPr/>
        </p:nvPicPr>
        <p:blipFill rotWithShape="1">
          <a:blip r:embed="rId4"/>
          <a:srcRect l="25811" t="60249" r="40582" b="33312"/>
          <a:stretch/>
        </p:blipFill>
        <p:spPr>
          <a:xfrm>
            <a:off x="1227137" y="5545628"/>
            <a:ext cx="7509887" cy="809435"/>
          </a:xfrm>
          <a:prstGeom prst="rect">
            <a:avLst/>
          </a:prstGeom>
        </p:spPr>
      </p:pic>
    </p:spTree>
    <p:extLst>
      <p:ext uri="{BB962C8B-B14F-4D97-AF65-F5344CB8AC3E}">
        <p14:creationId xmlns:p14="http://schemas.microsoft.com/office/powerpoint/2010/main" val="356919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536179" y="975698"/>
            <a:ext cx="6844567" cy="646331"/>
          </a:xfrm>
          <a:prstGeom prst="rect">
            <a:avLst/>
          </a:prstGeom>
          <a:noFill/>
        </p:spPr>
        <p:txBody>
          <a:bodyPr wrap="none" rtlCol="0">
            <a:spAutoFit/>
          </a:bodyPr>
          <a:lstStyle/>
          <a:p>
            <a:pPr algn="ctr"/>
            <a:r>
              <a:rPr lang="en-US" sz="3600" b="1" dirty="0" smtClean="0">
                <a:latin typeface="Arial" charset="0"/>
                <a:ea typeface="Arial" charset="0"/>
                <a:cs typeface="Arial" charset="0"/>
              </a:rPr>
              <a:t>Types of Descriptive Statistics</a:t>
            </a:r>
            <a:endParaRPr lang="en-US" sz="3600" b="1" dirty="0">
              <a:latin typeface="Arial" charset="0"/>
              <a:ea typeface="Arial" charset="0"/>
              <a:cs typeface="Arial" charset="0"/>
            </a:endParaRPr>
          </a:p>
        </p:txBody>
      </p:sp>
      <p:pic>
        <p:nvPicPr>
          <p:cNvPr id="38" name="Imagen 11" descr="Logo-BTS.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7000"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326097" y="1873827"/>
            <a:ext cx="8894968" cy="5472267"/>
          </a:xfrm>
          <a:prstGeom prst="rect">
            <a:avLst/>
          </a:prstGeom>
          <a:noFill/>
        </p:spPr>
        <p:txBody>
          <a:bodyPr wrap="square" rtlCol="0">
            <a:spAutoFit/>
          </a:bodyPr>
          <a:lstStyle/>
          <a:p>
            <a:pPr marL="914400" lvl="1" indent="-457200">
              <a:lnSpc>
                <a:spcPct val="80000"/>
              </a:lnSpc>
              <a:buFont typeface="Courier New" panose="02070309020205020404" pitchFamily="49" charset="0"/>
              <a:buChar char="o"/>
            </a:pPr>
            <a:r>
              <a:rPr lang="en-US" altLang="es-ES" sz="3200" b="1" dirty="0" smtClean="0">
                <a:solidFill>
                  <a:srgbClr val="00B4F1"/>
                </a:solidFill>
              </a:rPr>
              <a:t>Central </a:t>
            </a:r>
            <a:r>
              <a:rPr lang="en-US" altLang="es-ES" sz="3200" b="1" dirty="0">
                <a:solidFill>
                  <a:srgbClr val="00B4F1"/>
                </a:solidFill>
              </a:rPr>
              <a:t>Tendency (or Groups’ “Middle Values”)</a:t>
            </a:r>
          </a:p>
          <a:p>
            <a:pPr marL="1200150" lvl="2" indent="-285750">
              <a:lnSpc>
                <a:spcPct val="90000"/>
              </a:lnSpc>
              <a:buFont typeface="Wingdings" panose="05000000000000000000" pitchFamily="2" charset="2"/>
              <a:buChar char="ü"/>
            </a:pPr>
            <a:r>
              <a:rPr lang="en-US" altLang="es-ES" sz="2400" dirty="0"/>
              <a:t>Mean</a:t>
            </a:r>
          </a:p>
          <a:p>
            <a:pPr marL="1200150" lvl="2" indent="-285750">
              <a:lnSpc>
                <a:spcPct val="90000"/>
              </a:lnSpc>
              <a:buFont typeface="Wingdings" panose="05000000000000000000" pitchFamily="2" charset="2"/>
              <a:buChar char="ü"/>
            </a:pPr>
            <a:r>
              <a:rPr lang="en-US" altLang="es-ES" sz="2400" dirty="0"/>
              <a:t>Median</a:t>
            </a:r>
          </a:p>
          <a:p>
            <a:pPr marL="1200150" lvl="2" indent="-285750">
              <a:lnSpc>
                <a:spcPct val="90000"/>
              </a:lnSpc>
              <a:buFont typeface="Wingdings" panose="05000000000000000000" pitchFamily="2" charset="2"/>
              <a:buChar char="ü"/>
            </a:pPr>
            <a:r>
              <a:rPr lang="en-US" altLang="es-ES" sz="2400" dirty="0"/>
              <a:t>Mode</a:t>
            </a:r>
          </a:p>
          <a:p>
            <a:pPr lvl="2">
              <a:lnSpc>
                <a:spcPct val="80000"/>
              </a:lnSpc>
            </a:pPr>
            <a:endParaRPr lang="en-US" altLang="es-ES" sz="2400" dirty="0"/>
          </a:p>
          <a:p>
            <a:pPr marL="914400" lvl="1" indent="-457200">
              <a:lnSpc>
                <a:spcPct val="80000"/>
              </a:lnSpc>
              <a:buFont typeface="Courier New" panose="02070309020205020404" pitchFamily="49" charset="0"/>
              <a:buChar char="o"/>
            </a:pPr>
            <a:r>
              <a:rPr lang="en-US" altLang="es-ES" sz="3200" b="1" dirty="0">
                <a:solidFill>
                  <a:srgbClr val="00B4F1"/>
                </a:solidFill>
              </a:rPr>
              <a:t>Variation (or Summary of Differences Within Groups) </a:t>
            </a:r>
          </a:p>
          <a:p>
            <a:pPr marL="1200150" lvl="2" indent="-285750">
              <a:lnSpc>
                <a:spcPct val="90000"/>
              </a:lnSpc>
              <a:buFont typeface="Wingdings" panose="05000000000000000000" pitchFamily="2" charset="2"/>
              <a:buChar char="ü"/>
            </a:pPr>
            <a:r>
              <a:rPr lang="en-US" altLang="es-ES" sz="2400" dirty="0"/>
              <a:t>Range</a:t>
            </a:r>
          </a:p>
          <a:p>
            <a:pPr marL="1200150" lvl="2" indent="-285750">
              <a:lnSpc>
                <a:spcPct val="90000"/>
              </a:lnSpc>
              <a:buFont typeface="Wingdings" panose="05000000000000000000" pitchFamily="2" charset="2"/>
              <a:buChar char="ü"/>
            </a:pPr>
            <a:r>
              <a:rPr lang="en-US" altLang="es-ES" sz="2400" dirty="0"/>
              <a:t>Interquartile </a:t>
            </a:r>
            <a:r>
              <a:rPr lang="en-US" altLang="es-ES" sz="2400" dirty="0" smtClean="0"/>
              <a:t>Range (IQR)</a:t>
            </a:r>
            <a:endParaRPr lang="en-US" altLang="es-ES" sz="2400" dirty="0"/>
          </a:p>
          <a:p>
            <a:pPr marL="1200150" lvl="2" indent="-285750">
              <a:lnSpc>
                <a:spcPct val="90000"/>
              </a:lnSpc>
              <a:buFont typeface="Wingdings" panose="05000000000000000000" pitchFamily="2" charset="2"/>
              <a:buChar char="ü"/>
            </a:pPr>
            <a:r>
              <a:rPr lang="en-US" altLang="es-ES" sz="2400" dirty="0"/>
              <a:t>Variance</a:t>
            </a:r>
          </a:p>
          <a:p>
            <a:pPr marL="1200150" lvl="2" indent="-285750">
              <a:lnSpc>
                <a:spcPct val="90000"/>
              </a:lnSpc>
              <a:buFont typeface="Wingdings" panose="05000000000000000000" pitchFamily="2" charset="2"/>
              <a:buChar char="ü"/>
            </a:pPr>
            <a:r>
              <a:rPr lang="en-US" altLang="es-ES" sz="2400" dirty="0"/>
              <a:t>Standard Deviation</a:t>
            </a:r>
          </a:p>
          <a:p>
            <a:pPr lvl="2">
              <a:lnSpc>
                <a:spcPct val="80000"/>
              </a:lnSpc>
            </a:pPr>
            <a:endParaRPr lang="en-US" altLang="es-ES" sz="2400" dirty="0"/>
          </a:p>
          <a:p>
            <a:pPr lvl="1">
              <a:lnSpc>
                <a:spcPct val="90000"/>
              </a:lnSpc>
            </a:pPr>
            <a:endParaRPr lang="en-US" altLang="es-ES" sz="2400" dirty="0" smtClean="0"/>
          </a:p>
          <a:p>
            <a:pPr marL="285750" indent="-285750" fontAlgn="base">
              <a:buFont typeface="Arial" panose="020B0604020202020204" pitchFamily="34" charset="0"/>
              <a:buChar char="•"/>
            </a:pPr>
            <a:endParaRPr lang="en-US" altLang="es-ES" dirty="0"/>
          </a:p>
          <a:p>
            <a:pPr marL="285750" indent="-285750" fontAlgn="base">
              <a:buFont typeface="Arial" panose="020B0604020202020204" pitchFamily="34" charset="0"/>
              <a:buChar char="•"/>
            </a:pPr>
            <a:endParaRPr lang="en-US" dirty="0"/>
          </a:p>
        </p:txBody>
      </p:sp>
    </p:spTree>
    <p:extLst>
      <p:ext uri="{BB962C8B-B14F-4D97-AF65-F5344CB8AC3E}">
        <p14:creationId xmlns:p14="http://schemas.microsoft.com/office/powerpoint/2010/main" val="1707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AC0F824012F34E9D0040B4F06A53D5" ma:contentTypeVersion="2" ma:contentTypeDescription="Create a new document." ma:contentTypeScope="" ma:versionID="c8a86c822cfb43c4dc2c121d5333982f">
  <xsd:schema xmlns:xsd="http://www.w3.org/2001/XMLSchema" xmlns:xs="http://www.w3.org/2001/XMLSchema" xmlns:p="http://schemas.microsoft.com/office/2006/metadata/properties" xmlns:ns2="e7c13240-f228-43bc-84f4-14b26bd2a47f" targetNamespace="http://schemas.microsoft.com/office/2006/metadata/properties" ma:root="true" ma:fieldsID="baf3987b8481008776824c777b980b09" ns2:_="">
    <xsd:import namespace="e7c13240-f228-43bc-84f4-14b26bd2a47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c13240-f228-43bc-84f4-14b26bd2a47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DB97EB0-7CEE-451D-9D06-0A17E39C69CB}"/>
</file>

<file path=customXml/itemProps2.xml><?xml version="1.0" encoding="utf-8"?>
<ds:datastoreItem xmlns:ds="http://schemas.openxmlformats.org/officeDocument/2006/customXml" ds:itemID="{804A7527-85DA-4958-B3F0-8F29C27A9510}"/>
</file>

<file path=customXml/itemProps3.xml><?xml version="1.0" encoding="utf-8"?>
<ds:datastoreItem xmlns:ds="http://schemas.openxmlformats.org/officeDocument/2006/customXml" ds:itemID="{B4F6511C-2021-40A7-8F90-EF8FDBAC8F5D}"/>
</file>

<file path=docProps/app.xml><?xml version="1.0" encoding="utf-8"?>
<Properties xmlns="http://schemas.openxmlformats.org/officeDocument/2006/extended-properties" xmlns:vt="http://schemas.openxmlformats.org/officeDocument/2006/docPropsVTypes">
  <Template>Office Theme</Template>
  <TotalTime>55716</TotalTime>
  <Words>2378</Words>
  <Application>Microsoft Office PowerPoint</Application>
  <PresentationFormat>A4 (210 x 297 mm)</PresentationFormat>
  <Paragraphs>442</Paragraphs>
  <Slides>36</Slides>
  <Notes>0</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36</vt:i4>
      </vt:variant>
    </vt:vector>
  </HeadingPairs>
  <TitlesOfParts>
    <vt:vector size="46" baseType="lpstr">
      <vt:lpstr>Arial</vt:lpstr>
      <vt:lpstr>Avenir Black</vt:lpstr>
      <vt:lpstr>Avenir Book</vt:lpstr>
      <vt:lpstr>Calibri</vt:lpstr>
      <vt:lpstr>Calibri Light</vt:lpstr>
      <vt:lpstr>Courier New</vt:lpstr>
      <vt:lpstr>Times New Roman</vt:lpstr>
      <vt:lpstr>Wingdings</vt:lpstr>
      <vt:lpstr>Office Theme</vt:lpstr>
      <vt:lpstr>Clip</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 Clotet</dc:creator>
  <cp:lastModifiedBy>Francisco Sacramento Gutierres</cp:lastModifiedBy>
  <cp:revision>483</cp:revision>
  <cp:lastPrinted>2017-09-19T10:05:14Z</cp:lastPrinted>
  <dcterms:created xsi:type="dcterms:W3CDTF">2017-07-25T14:01:34Z</dcterms:created>
  <dcterms:modified xsi:type="dcterms:W3CDTF">2017-10-17T21:52:13Z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0x0101008EAC0F824012F34E9D0040B4F06A53D5</vt:lpwstr>
  </property>
</Properties>
</file>